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2" d="100"/>
          <a:sy n="142" d="100"/>
        </p:scale>
        <p:origin x="-10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0803231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The proposer is concerned that mental illness can affect any sector of society, but there is still a stigma around talking about this illness. The proposer wishes to see the WI work to reduce the stigma around mental health by learning about the issue and discussing it openly in local communities.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t>Each year, around 1 in 4 people will experience a mental health problem and almost all (9 out of 10) will face discrimination and stigma including from friends, family and at work. This can worsen someone’s mental health problems and delay or impede their getting help and treatment, and their recovery.</a:t>
            </a:r>
          </a:p>
          <a:p>
            <a:r>
              <a:t> </a:t>
            </a:r>
          </a:p>
          <a:p>
            <a:r>
              <a:t>Around 1 in 10 children and young people are affected by a mental health condition such as depression, self-harm and eating disorders. </a:t>
            </a:r>
          </a:p>
          <a:p>
            <a:pPr>
              <a:defRPr b="1"/>
            </a:pPr>
            <a:r>
              <a:t> </a:t>
            </a:r>
          </a:p>
          <a:p>
            <a:r>
              <a:t>However, 75% of people with mental health conditions do not have access to the care they need.  Research also suggests that access to services and waiting times can vary significantly depending on where you live.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In 2011, the Government set out a strategy to improve mental health and wellbeing, ‘No Health Without Mental Health’. This was shortly followed by a strategy for mental health and wellbeing in Wales. </a:t>
            </a:r>
          </a:p>
          <a:p>
            <a:endParaRPr/>
          </a:p>
          <a:p>
            <a:r>
              <a:t>In April 2013, the Health and Social Care Act 2012 came into force, enshrining the strategy for England into law and introducing  an explicit recognition of the Secretary of State for Health’s duty towards both physical and mental health. </a:t>
            </a:r>
          </a:p>
          <a:p>
            <a:endParaRPr/>
          </a:p>
          <a:p>
            <a:r>
              <a:t>This Act placed a legislative requirement on the health service to address the disparity between mental and physical health through a concept known as parity of esteem. Parity of esteem recognises that mental health impacts on physical health, and vice versa, and therefore they should both be treated together and equally. A key aspect of implementing this parity is an equal distribution of resources, as well as equal consideration given both aspects of health when commissioning services. </a:t>
            </a:r>
          </a:p>
          <a:p>
            <a:endParaRPr/>
          </a:p>
          <a:p>
            <a:r>
              <a:t>Mental health services were given a boost in the 2015 coalition government budget when the Deputy Prime Minister, Nick Clegg, announced he had secured £1.25bn to enable the NHS to treat more than 100,000 young people by 2020. </a:t>
            </a: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381000" y="685800"/>
            <a:ext cx="6096000" cy="34290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t>More recently…</a:t>
            </a:r>
          </a:p>
          <a:p>
            <a:endParaRPr/>
          </a:p>
          <a:p>
            <a:r>
              <a:t>In January 2016, the Prime Minister announced investment of £290 million  in specialist care for new mums, £247 million in mental health services in hospital emergency departments and £400 million in community-based services. </a:t>
            </a:r>
          </a:p>
          <a:p>
            <a:endParaRPr/>
          </a:p>
          <a:p>
            <a:r>
              <a:t>This was followed by the announcement in January 2017 of a package of measures, targeted at schools, the work place and local communities, to ensure that children and young people receive the support they need for mental health conditions. These included:</a:t>
            </a:r>
          </a:p>
          <a:p>
            <a:r>
              <a:t> </a:t>
            </a:r>
          </a:p>
          <a:p>
            <a:pPr marL="171450" indent="-171450">
              <a:buSzPct val="100000"/>
              <a:buFont typeface="Arial"/>
              <a:buChar char="•"/>
            </a:pPr>
            <a:r>
              <a:t>offering all secondary schools in the country mental health first aid training; </a:t>
            </a:r>
          </a:p>
          <a:p>
            <a:pPr marL="171450" indent="-171450">
              <a:buSzPct val="100000"/>
              <a:buFont typeface="Arial"/>
              <a:buChar char="•"/>
            </a:pPr>
            <a:r>
              <a:t>reviewing children and adolescent mental health services, led by the Care Quality Commission;</a:t>
            </a:r>
          </a:p>
          <a:p>
            <a:pPr marL="171450" indent="-171450">
              <a:buSzPct val="100000"/>
              <a:buFont typeface="Arial"/>
              <a:buChar char="•"/>
            </a:pPr>
            <a:r>
              <a:t>publishing a green paper on children and young people’s mental health;</a:t>
            </a:r>
          </a:p>
          <a:p>
            <a:pPr marL="171450" indent="-171450">
              <a:buSzPct val="100000"/>
              <a:buFont typeface="Arial"/>
              <a:buChar char="•"/>
            </a:pPr>
            <a:r>
              <a:t>partnering with employers to improve mental health support in the workplace; </a:t>
            </a:r>
          </a:p>
          <a:p>
            <a:pPr marL="171450" indent="-171450">
              <a:buSzPct val="100000"/>
              <a:buFont typeface="Arial"/>
              <a:buChar char="•"/>
            </a:pPr>
            <a:r>
              <a:t>building on the availability of community based support services for mental health; and</a:t>
            </a:r>
          </a:p>
          <a:p>
            <a:pPr marL="171450" indent="-171450">
              <a:buSzPct val="100000"/>
              <a:buFont typeface="Arial"/>
              <a:buChar char="•"/>
            </a:pPr>
            <a:r>
              <a:t>expanding digital services for mental health. </a:t>
            </a:r>
          </a:p>
          <a:p>
            <a:r>
              <a:t> </a:t>
            </a:r>
          </a:p>
          <a:p>
            <a:r>
              <a:t>In July 2017, the Health Secretary announced plans to create 21,000 new posts in mental health services in order to treat an extra 1 million patients by 2021. However, the NHS Confederation and Royal College of Nursing have raised concerns over whether there is enough time and funding to deliver this. Campaigners have also warned that local authorities are not spending enough of their public health budgets on mental health services. On average, this is less than 1% according to figures obtained by Mind.  </a:t>
            </a: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381000" y="685800"/>
            <a:ext cx="6096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A full campaign plan would be developed by the NFWI if the resolution is passed, taking into account latest developments. In the mean time, to help inform your discussions, here are some ways the WI could consider working on this issue if it was passed.</a:t>
            </a:r>
          </a:p>
          <a:p>
            <a:endParaRPr/>
          </a:p>
          <a:p>
            <a:pPr>
              <a:defRPr b="1"/>
            </a:pPr>
            <a:r>
              <a:t>At WI level – </a:t>
            </a:r>
            <a:r>
              <a:rPr b="0"/>
              <a:t>members could</a:t>
            </a:r>
            <a:r>
              <a:t> </a:t>
            </a:r>
            <a:r>
              <a:rPr b="0"/>
              <a:t>take action within their institutes by creating opportunities to talk about mental health and the barriers that exist to accessing local support services. </a:t>
            </a:r>
          </a:p>
          <a:p>
            <a:pPr>
              <a:defRPr b="1"/>
            </a:pPr>
            <a:r>
              <a:t> </a:t>
            </a:r>
          </a:p>
          <a:p>
            <a:pPr>
              <a:defRPr b="1"/>
            </a:pPr>
            <a:r>
              <a:t>At federation level – </a:t>
            </a:r>
            <a:r>
              <a:rPr b="0"/>
              <a:t>members could raise awareness of the prevalence of mental health problems and call on their local authority to prioritise the provision of adequate mental health services. </a:t>
            </a:r>
          </a:p>
          <a:p>
            <a:pPr>
              <a:defRPr b="1"/>
            </a:pPr>
            <a:r>
              <a:t> </a:t>
            </a:r>
          </a:p>
          <a:p>
            <a:pPr>
              <a:defRPr b="1"/>
            </a:pPr>
            <a:r>
              <a:t>Nationally – </a:t>
            </a:r>
            <a:r>
              <a:rPr b="0"/>
              <a:t>Alongside other organisations, the NFWI could put pressure on the government to ensure that all people with mental health problems have access to the support they need, regardless of where they live. </a:t>
            </a:r>
          </a:p>
          <a:p>
            <a:endParaRPr b="0"/>
          </a:p>
          <a:p>
            <a:endParaRPr b="0"/>
          </a:p>
          <a:p>
            <a:endParaRPr b="0"/>
          </a:p>
          <a:p>
            <a:endParaRPr b="0"/>
          </a:p>
          <a:p>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381000" y="685800"/>
            <a:ext cx="60960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t>[read the text on the slide, clicking through each bullet point]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597819"/>
            <a:ext cx="7772400" cy="1102520"/>
          </a:xfrm>
          <a:prstGeom prst="rect">
            <a:avLst/>
          </a:prstGeom>
        </p:spPr>
        <p:txBody>
          <a:bodyPr/>
          <a:lstStyle/>
          <a:p>
            <a:r>
              <a:t>Title Text</a:t>
            </a:r>
          </a:p>
        </p:txBody>
      </p:sp>
      <p:sp>
        <p:nvSpPr>
          <p:cNvPr id="12"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154780"/>
            <a:ext cx="2057400" cy="3290889"/>
          </a:xfrm>
          <a:prstGeom prst="rect">
            <a:avLst/>
          </a:prstGeom>
        </p:spPr>
        <p:txBody>
          <a:bodyPr/>
          <a:lstStyle/>
          <a:p>
            <a:r>
              <a:t>Title Text</a:t>
            </a:r>
          </a:p>
        </p:txBody>
      </p:sp>
      <p:sp>
        <p:nvSpPr>
          <p:cNvPr id="102" name="Body Level One…"/>
          <p:cNvSpPr txBox="1">
            <a:spLocks noGrp="1"/>
          </p:cNvSpPr>
          <p:nvPr>
            <p:ph type="body" idx="1"/>
          </p:nvPr>
        </p:nvSpPr>
        <p:spPr>
          <a:xfrm>
            <a:off x="457200" y="154780"/>
            <a:ext cx="6019800" cy="329088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verall Presentation Title layout (should only be 1)">
    <p:spTree>
      <p:nvGrpSpPr>
        <p:cNvPr id="1" name=""/>
        <p:cNvGrpSpPr/>
        <p:nvPr/>
      </p:nvGrpSpPr>
      <p:grpSpPr>
        <a:xfrm>
          <a:off x="0" y="0"/>
          <a:ext cx="0" cy="0"/>
          <a:chOff x="0" y="0"/>
          <a:chExt cx="0" cy="0"/>
        </a:xfrm>
      </p:grpSpPr>
      <p:pic>
        <p:nvPicPr>
          <p:cNvPr id="110" name="Picture 3" descr="Picture 3"/>
          <p:cNvPicPr>
            <a:picLocks noChangeAspect="1"/>
          </p:cNvPicPr>
          <p:nvPr/>
        </p:nvPicPr>
        <p:blipFill>
          <a:blip r:embed="rId2">
            <a:extLst/>
          </a:blip>
          <a:stretch>
            <a:fillRect/>
          </a:stretch>
        </p:blipFill>
        <p:spPr>
          <a:xfrm>
            <a:off x="7574666" y="287911"/>
            <a:ext cx="1263743" cy="899723"/>
          </a:xfrm>
          <a:prstGeom prst="rect">
            <a:avLst/>
          </a:prstGeom>
          <a:ln w="12700">
            <a:miter lim="400000"/>
          </a:ln>
        </p:spPr>
      </p:pic>
      <p:sp>
        <p:nvSpPr>
          <p:cNvPr id="111" name="Title Text"/>
          <p:cNvSpPr txBox="1">
            <a:spLocks noGrp="1"/>
          </p:cNvSpPr>
          <p:nvPr>
            <p:ph type="title"/>
          </p:nvPr>
        </p:nvSpPr>
        <p:spPr>
          <a:xfrm>
            <a:off x="228600" y="287912"/>
            <a:ext cx="6863681" cy="1034689"/>
          </a:xfrm>
          <a:prstGeom prst="rect">
            <a:avLst/>
          </a:prstGeom>
        </p:spPr>
        <p:txBody>
          <a:bodyPr lIns="40825" tIns="40825" rIns="40825" bIns="40825" anchor="b"/>
          <a:lstStyle>
            <a:lvl1pPr algn="l" defTabSz="815975">
              <a:defRPr sz="3700">
                <a:solidFill>
                  <a:srgbClr val="004236"/>
                </a:solidFill>
                <a:latin typeface="Arial Narrow"/>
                <a:ea typeface="Arial Narrow"/>
                <a:cs typeface="Arial Narrow"/>
                <a:sym typeface="Arial Narrow"/>
              </a:defRPr>
            </a:lvl1pPr>
          </a:lstStyle>
          <a:p>
            <a:r>
              <a:t>Title Text</a:t>
            </a:r>
          </a:p>
        </p:txBody>
      </p:sp>
      <p:sp>
        <p:nvSpPr>
          <p:cNvPr id="112"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Overall Presentation Title layout with 2 equal pictures (should only be 1)">
    <p:spTree>
      <p:nvGrpSpPr>
        <p:cNvPr id="1" name=""/>
        <p:cNvGrpSpPr/>
        <p:nvPr/>
      </p:nvGrpSpPr>
      <p:grpSpPr>
        <a:xfrm>
          <a:off x="0" y="0"/>
          <a:ext cx="0" cy="0"/>
          <a:chOff x="0" y="0"/>
          <a:chExt cx="0" cy="0"/>
        </a:xfrm>
      </p:grpSpPr>
      <p:pic>
        <p:nvPicPr>
          <p:cNvPr id="119" name="Picture 3" descr="Picture 3"/>
          <p:cNvPicPr>
            <a:picLocks noChangeAspect="1"/>
          </p:cNvPicPr>
          <p:nvPr/>
        </p:nvPicPr>
        <p:blipFill>
          <a:blip r:embed="rId2">
            <a:extLst/>
          </a:blip>
          <a:stretch>
            <a:fillRect/>
          </a:stretch>
        </p:blipFill>
        <p:spPr>
          <a:xfrm>
            <a:off x="7574666" y="287911"/>
            <a:ext cx="1263743" cy="899723"/>
          </a:xfrm>
          <a:prstGeom prst="rect">
            <a:avLst/>
          </a:prstGeom>
          <a:ln w="12700">
            <a:miter lim="400000"/>
          </a:ln>
        </p:spPr>
      </p:pic>
      <p:sp>
        <p:nvSpPr>
          <p:cNvPr id="120" name="Title Text"/>
          <p:cNvSpPr txBox="1">
            <a:spLocks noGrp="1"/>
          </p:cNvSpPr>
          <p:nvPr>
            <p:ph type="title"/>
          </p:nvPr>
        </p:nvSpPr>
        <p:spPr>
          <a:xfrm>
            <a:off x="228600" y="287912"/>
            <a:ext cx="6863681" cy="1034689"/>
          </a:xfrm>
          <a:prstGeom prst="rect">
            <a:avLst/>
          </a:prstGeom>
        </p:spPr>
        <p:txBody>
          <a:bodyPr lIns="40825" tIns="40825" rIns="40825" bIns="40825" anchor="b"/>
          <a:lstStyle>
            <a:lvl1pPr algn="l" defTabSz="815975">
              <a:defRPr sz="3700">
                <a:solidFill>
                  <a:srgbClr val="004236"/>
                </a:solidFill>
                <a:latin typeface="Arial Narrow"/>
                <a:ea typeface="Arial Narrow"/>
                <a:cs typeface="Arial Narrow"/>
                <a:sym typeface="Arial Narrow"/>
              </a:defRPr>
            </a:lvl1pPr>
          </a:lstStyle>
          <a:p>
            <a:r>
              <a:t>Title Text</a:t>
            </a:r>
          </a:p>
        </p:txBody>
      </p:sp>
      <p:sp>
        <p:nvSpPr>
          <p:cNvPr id="121" name="Picture Placeholder 3"/>
          <p:cNvSpPr>
            <a:spLocks noGrp="1"/>
          </p:cNvSpPr>
          <p:nvPr>
            <p:ph type="pic" sz="half" idx="13"/>
          </p:nvPr>
        </p:nvSpPr>
        <p:spPr>
          <a:xfrm>
            <a:off x="250825" y="1635935"/>
            <a:ext cx="4176713" cy="3310776"/>
          </a:xfrm>
          <a:prstGeom prst="rect">
            <a:avLst/>
          </a:prstGeom>
        </p:spPr>
        <p:txBody>
          <a:bodyPr lIns="91439" rIns="91439">
            <a:noAutofit/>
          </a:bodyPr>
          <a:lstStyle/>
          <a:p>
            <a:endParaRPr/>
          </a:p>
        </p:txBody>
      </p:sp>
      <p:sp>
        <p:nvSpPr>
          <p:cNvPr id="122" name="Picture Placeholder 3"/>
          <p:cNvSpPr>
            <a:spLocks noGrp="1"/>
          </p:cNvSpPr>
          <p:nvPr>
            <p:ph type="pic" sz="half" idx="14"/>
          </p:nvPr>
        </p:nvSpPr>
        <p:spPr>
          <a:xfrm>
            <a:off x="4661696" y="1636233"/>
            <a:ext cx="4176713" cy="3310776"/>
          </a:xfrm>
          <a:prstGeom prst="rect">
            <a:avLst/>
          </a:prstGeom>
        </p:spPr>
        <p:txBody>
          <a:bodyPr lIns="91439" rIns="91439">
            <a:noAutofit/>
          </a:bodyPr>
          <a:lstStyle/>
          <a:p>
            <a:endParaRPr/>
          </a:p>
        </p:txBody>
      </p:sp>
      <p:sp>
        <p:nvSpPr>
          <p:cNvPr id="123"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Overall Presentation Title layout with 2 different sized pictures (should only be 1)">
    <p:spTree>
      <p:nvGrpSpPr>
        <p:cNvPr id="1" name=""/>
        <p:cNvGrpSpPr/>
        <p:nvPr/>
      </p:nvGrpSpPr>
      <p:grpSpPr>
        <a:xfrm>
          <a:off x="0" y="0"/>
          <a:ext cx="0" cy="0"/>
          <a:chOff x="0" y="0"/>
          <a:chExt cx="0" cy="0"/>
        </a:xfrm>
      </p:grpSpPr>
      <p:pic>
        <p:nvPicPr>
          <p:cNvPr id="130" name="Picture 3" descr="Picture 3"/>
          <p:cNvPicPr>
            <a:picLocks noChangeAspect="1"/>
          </p:cNvPicPr>
          <p:nvPr/>
        </p:nvPicPr>
        <p:blipFill>
          <a:blip r:embed="rId2">
            <a:extLst/>
          </a:blip>
          <a:stretch>
            <a:fillRect/>
          </a:stretch>
        </p:blipFill>
        <p:spPr>
          <a:xfrm>
            <a:off x="7574666" y="287911"/>
            <a:ext cx="1263743" cy="899723"/>
          </a:xfrm>
          <a:prstGeom prst="rect">
            <a:avLst/>
          </a:prstGeom>
          <a:ln w="12700">
            <a:miter lim="400000"/>
          </a:ln>
        </p:spPr>
      </p:pic>
      <p:sp>
        <p:nvSpPr>
          <p:cNvPr id="131" name="Title Text"/>
          <p:cNvSpPr txBox="1">
            <a:spLocks noGrp="1"/>
          </p:cNvSpPr>
          <p:nvPr>
            <p:ph type="title"/>
          </p:nvPr>
        </p:nvSpPr>
        <p:spPr>
          <a:xfrm>
            <a:off x="228600" y="287912"/>
            <a:ext cx="6863681" cy="1034689"/>
          </a:xfrm>
          <a:prstGeom prst="rect">
            <a:avLst/>
          </a:prstGeom>
        </p:spPr>
        <p:txBody>
          <a:bodyPr lIns="40825" tIns="40825" rIns="40825" bIns="40825" anchor="b"/>
          <a:lstStyle>
            <a:lvl1pPr algn="l" defTabSz="815975">
              <a:defRPr sz="3700">
                <a:solidFill>
                  <a:srgbClr val="004236"/>
                </a:solidFill>
                <a:latin typeface="Arial Narrow"/>
                <a:ea typeface="Arial Narrow"/>
                <a:cs typeface="Arial Narrow"/>
                <a:sym typeface="Arial Narrow"/>
              </a:defRPr>
            </a:lvl1pPr>
          </a:lstStyle>
          <a:p>
            <a:r>
              <a:t>Title Text</a:t>
            </a:r>
          </a:p>
        </p:txBody>
      </p:sp>
      <p:sp>
        <p:nvSpPr>
          <p:cNvPr id="132" name="Picture Placeholder 3"/>
          <p:cNvSpPr>
            <a:spLocks noGrp="1"/>
          </p:cNvSpPr>
          <p:nvPr>
            <p:ph type="pic" sz="quarter" idx="13"/>
          </p:nvPr>
        </p:nvSpPr>
        <p:spPr>
          <a:xfrm>
            <a:off x="250825" y="1635935"/>
            <a:ext cx="2664000" cy="3310776"/>
          </a:xfrm>
          <a:prstGeom prst="rect">
            <a:avLst/>
          </a:prstGeom>
        </p:spPr>
        <p:txBody>
          <a:bodyPr lIns="91439" rIns="91439">
            <a:noAutofit/>
          </a:bodyPr>
          <a:lstStyle/>
          <a:p>
            <a:endParaRPr/>
          </a:p>
        </p:txBody>
      </p:sp>
      <p:sp>
        <p:nvSpPr>
          <p:cNvPr id="133" name="Picture Placeholder 3"/>
          <p:cNvSpPr>
            <a:spLocks noGrp="1"/>
          </p:cNvSpPr>
          <p:nvPr>
            <p:ph type="pic" sz="half" idx="14"/>
          </p:nvPr>
        </p:nvSpPr>
        <p:spPr>
          <a:xfrm>
            <a:off x="3203847" y="1636233"/>
            <a:ext cx="5626801" cy="3310776"/>
          </a:xfrm>
          <a:prstGeom prst="rect">
            <a:avLst/>
          </a:prstGeom>
        </p:spPr>
        <p:txBody>
          <a:bodyPr lIns="91439" rIns="91439">
            <a:noAutofit/>
          </a:bodyPr>
          <a:lstStyle/>
          <a:p>
            <a:endParaRPr/>
          </a:p>
        </p:txBody>
      </p:sp>
      <p:sp>
        <p:nvSpPr>
          <p:cNvPr id="134"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ext only layout">
    <p:spTree>
      <p:nvGrpSpPr>
        <p:cNvPr id="1" name=""/>
        <p:cNvGrpSpPr/>
        <p:nvPr/>
      </p:nvGrpSpPr>
      <p:grpSpPr>
        <a:xfrm>
          <a:off x="0" y="0"/>
          <a:ext cx="0" cy="0"/>
          <a:chOff x="0" y="0"/>
          <a:chExt cx="0" cy="0"/>
        </a:xfrm>
      </p:grpSpPr>
      <p:sp>
        <p:nvSpPr>
          <p:cNvPr id="141" name="Rectangle 3"/>
          <p:cNvSpPr/>
          <p:nvPr/>
        </p:nvSpPr>
        <p:spPr>
          <a:xfrm>
            <a:off x="295275" y="874441"/>
            <a:ext cx="8569326" cy="12701"/>
          </a:xfrm>
          <a:prstGeom prst="rect">
            <a:avLst/>
          </a:prstGeom>
          <a:solidFill>
            <a:srgbClr val="5E7803"/>
          </a:solidFill>
          <a:ln w="12700">
            <a:miter lim="400000"/>
          </a:ln>
        </p:spPr>
        <p:txBody>
          <a:bodyPr lIns="45719" rIns="45719" anchor="ctr"/>
          <a:lstStyle/>
          <a:p>
            <a:pPr>
              <a:spcBef>
                <a:spcPts val="400"/>
              </a:spcBef>
              <a:defRPr>
                <a:solidFill>
                  <a:srgbClr val="004236"/>
                </a:solidFill>
                <a:latin typeface="Georgia"/>
                <a:ea typeface="Georgia"/>
                <a:cs typeface="Georgia"/>
                <a:sym typeface="Georgia"/>
              </a:defRPr>
            </a:pPr>
            <a:endParaRPr/>
          </a:p>
        </p:txBody>
      </p:sp>
      <p:pic>
        <p:nvPicPr>
          <p:cNvPr id="142" name="Picture 4" descr="Picture 4"/>
          <p:cNvPicPr>
            <a:picLocks noChangeAspect="1"/>
          </p:cNvPicPr>
          <p:nvPr/>
        </p:nvPicPr>
        <p:blipFill>
          <a:blip r:embed="rId2">
            <a:extLst/>
          </a:blip>
          <a:stretch>
            <a:fillRect/>
          </a:stretch>
        </p:blipFill>
        <p:spPr>
          <a:xfrm>
            <a:off x="8229600" y="338033"/>
            <a:ext cx="622300" cy="442777"/>
          </a:xfrm>
          <a:prstGeom prst="rect">
            <a:avLst/>
          </a:prstGeom>
          <a:ln w="12700">
            <a:miter lim="400000"/>
          </a:ln>
        </p:spPr>
      </p:pic>
      <p:sp>
        <p:nvSpPr>
          <p:cNvPr id="143" name="Title Text"/>
          <p:cNvSpPr txBox="1">
            <a:spLocks noGrp="1"/>
          </p:cNvSpPr>
          <p:nvPr>
            <p:ph type="title"/>
          </p:nvPr>
        </p:nvSpPr>
        <p:spPr>
          <a:xfrm>
            <a:off x="226801" y="269917"/>
            <a:ext cx="7225308" cy="503899"/>
          </a:xfrm>
          <a:prstGeom prst="rect">
            <a:avLst/>
          </a:prstGeom>
        </p:spPr>
        <p:txBody>
          <a:bodyPr lIns="0" tIns="0" rIns="0" bIns="0"/>
          <a:lstStyle>
            <a:lvl1pPr algn="l" defTabSz="815975">
              <a:defRPr sz="3200">
                <a:solidFill>
                  <a:srgbClr val="004236"/>
                </a:solidFill>
                <a:latin typeface="Arial Narrow"/>
                <a:ea typeface="Arial Narrow"/>
                <a:cs typeface="Arial Narrow"/>
                <a:sym typeface="Arial Narrow"/>
              </a:defRPr>
            </a:lvl1pPr>
          </a:lstStyle>
          <a:p>
            <a:r>
              <a:t>Title Text</a:t>
            </a:r>
          </a:p>
        </p:txBody>
      </p:sp>
      <p:sp>
        <p:nvSpPr>
          <p:cNvPr id="144" name="Body Level One…"/>
          <p:cNvSpPr txBox="1">
            <a:spLocks noGrp="1"/>
          </p:cNvSpPr>
          <p:nvPr>
            <p:ph type="body" idx="1"/>
          </p:nvPr>
        </p:nvSpPr>
        <p:spPr>
          <a:xfrm>
            <a:off x="226801" y="1132034"/>
            <a:ext cx="8650486" cy="3599289"/>
          </a:xfrm>
          <a:prstGeom prst="rect">
            <a:avLst/>
          </a:prstGeom>
        </p:spPr>
        <p:txBody>
          <a:bodyPr lIns="36000" tIns="36000" rIns="36000" bIns="36000"/>
          <a:lstStyle>
            <a:lvl1pPr marL="307975" indent="-307975" defTabSz="815975">
              <a:buFontTx/>
              <a:defRPr>
                <a:solidFill>
                  <a:srgbClr val="004236"/>
                </a:solidFill>
                <a:latin typeface="Georgia"/>
                <a:ea typeface="Georgia"/>
                <a:cs typeface="Georgia"/>
                <a:sym typeface="Georgia"/>
              </a:defRPr>
            </a:lvl1pPr>
            <a:lvl2pPr marL="698273" indent="-290285" defTabSz="815975">
              <a:buFontTx/>
              <a:defRPr>
                <a:solidFill>
                  <a:srgbClr val="004236"/>
                </a:solidFill>
                <a:latin typeface="Georgia"/>
                <a:ea typeface="Georgia"/>
                <a:cs typeface="Georgia"/>
                <a:sym typeface="Georgia"/>
              </a:defRPr>
            </a:lvl2pPr>
            <a:lvl3pPr marL="1089025" indent="-273050" defTabSz="815975">
              <a:buFontTx/>
              <a:defRPr>
                <a:solidFill>
                  <a:srgbClr val="004236"/>
                </a:solidFill>
                <a:latin typeface="Georgia"/>
                <a:ea typeface="Georgia"/>
                <a:cs typeface="Georgia"/>
                <a:sym typeface="Georgia"/>
              </a:defRPr>
            </a:lvl3pPr>
            <a:lvl4pPr marL="1551622" indent="-327660" defTabSz="815975">
              <a:buFontTx/>
              <a:defRPr>
                <a:solidFill>
                  <a:srgbClr val="004236"/>
                </a:solidFill>
                <a:latin typeface="Georgia"/>
                <a:ea typeface="Georgia"/>
                <a:cs typeface="Georgia"/>
                <a:sym typeface="Georgia"/>
              </a:defRPr>
            </a:lvl4pPr>
            <a:lvl5pPr marL="1994782" indent="-361244" defTabSz="815975">
              <a:buFontTx/>
              <a:defRPr>
                <a:solidFill>
                  <a:srgbClr val="004236"/>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layout (1 per section)">
    <p:spTree>
      <p:nvGrpSpPr>
        <p:cNvPr id="1" name=""/>
        <p:cNvGrpSpPr/>
        <p:nvPr/>
      </p:nvGrpSpPr>
      <p:grpSpPr>
        <a:xfrm>
          <a:off x="0" y="0"/>
          <a:ext cx="0" cy="0"/>
          <a:chOff x="0" y="0"/>
          <a:chExt cx="0" cy="0"/>
        </a:xfrm>
      </p:grpSpPr>
      <p:sp>
        <p:nvSpPr>
          <p:cNvPr id="152" name="Rectangle 3"/>
          <p:cNvSpPr/>
          <p:nvPr/>
        </p:nvSpPr>
        <p:spPr>
          <a:xfrm>
            <a:off x="295275" y="874441"/>
            <a:ext cx="8569326" cy="12701"/>
          </a:xfrm>
          <a:prstGeom prst="rect">
            <a:avLst/>
          </a:prstGeom>
          <a:solidFill>
            <a:srgbClr val="5E7803"/>
          </a:solidFill>
          <a:ln w="12700">
            <a:miter lim="400000"/>
          </a:ln>
        </p:spPr>
        <p:txBody>
          <a:bodyPr lIns="45719" rIns="45719" anchor="ctr"/>
          <a:lstStyle/>
          <a:p>
            <a:pPr>
              <a:spcBef>
                <a:spcPts val="400"/>
              </a:spcBef>
              <a:defRPr>
                <a:solidFill>
                  <a:srgbClr val="004236"/>
                </a:solidFill>
                <a:latin typeface="Georgia"/>
                <a:ea typeface="Georgia"/>
                <a:cs typeface="Georgia"/>
                <a:sym typeface="Georgia"/>
              </a:defRPr>
            </a:pPr>
            <a:endParaRPr/>
          </a:p>
        </p:txBody>
      </p:sp>
      <p:pic>
        <p:nvPicPr>
          <p:cNvPr id="153" name="Picture 4" descr="Picture 4"/>
          <p:cNvPicPr>
            <a:picLocks noChangeAspect="1"/>
          </p:cNvPicPr>
          <p:nvPr/>
        </p:nvPicPr>
        <p:blipFill>
          <a:blip r:embed="rId2">
            <a:extLst/>
          </a:blip>
          <a:stretch>
            <a:fillRect/>
          </a:stretch>
        </p:blipFill>
        <p:spPr>
          <a:xfrm>
            <a:off x="8229600" y="338033"/>
            <a:ext cx="622300" cy="442777"/>
          </a:xfrm>
          <a:prstGeom prst="rect">
            <a:avLst/>
          </a:prstGeom>
          <a:ln w="12700">
            <a:miter lim="400000"/>
          </a:ln>
        </p:spPr>
      </p:pic>
      <p:sp>
        <p:nvSpPr>
          <p:cNvPr id="154" name="Title Text"/>
          <p:cNvSpPr txBox="1">
            <a:spLocks noGrp="1"/>
          </p:cNvSpPr>
          <p:nvPr>
            <p:ph type="title"/>
          </p:nvPr>
        </p:nvSpPr>
        <p:spPr>
          <a:xfrm>
            <a:off x="226799" y="1549858"/>
            <a:ext cx="7772401" cy="1020448"/>
          </a:xfrm>
          <a:prstGeom prst="rect">
            <a:avLst/>
          </a:prstGeom>
        </p:spPr>
        <p:txBody>
          <a:bodyPr lIns="36000" tIns="36000" rIns="36000" bIns="36000" anchor="b"/>
          <a:lstStyle>
            <a:lvl1pPr algn="l" defTabSz="815975">
              <a:defRPr sz="4000" b="1" cap="all">
                <a:solidFill>
                  <a:srgbClr val="004236"/>
                </a:solidFill>
                <a:latin typeface="Arial Narrow"/>
                <a:ea typeface="Arial Narrow"/>
                <a:cs typeface="Arial Narrow"/>
                <a:sym typeface="Arial Narrow"/>
              </a:defRPr>
            </a:lvl1pPr>
          </a:lstStyle>
          <a:p>
            <a:r>
              <a:t>Title Text</a:t>
            </a:r>
          </a:p>
        </p:txBody>
      </p:sp>
      <p:sp>
        <p:nvSpPr>
          <p:cNvPr id="155" name="Body Level One…"/>
          <p:cNvSpPr txBox="1">
            <a:spLocks noGrp="1"/>
          </p:cNvSpPr>
          <p:nvPr>
            <p:ph type="body" sz="quarter" idx="1"/>
          </p:nvPr>
        </p:nvSpPr>
        <p:spPr>
          <a:xfrm>
            <a:off x="226799" y="2598376"/>
            <a:ext cx="7772401" cy="1125192"/>
          </a:xfrm>
          <a:prstGeom prst="rect">
            <a:avLst/>
          </a:prstGeom>
        </p:spPr>
        <p:txBody>
          <a:bodyPr/>
          <a:lstStyle>
            <a:lvl1pPr marL="0" indent="0" defTabSz="815975">
              <a:spcBef>
                <a:spcPts val="400"/>
              </a:spcBef>
              <a:buSzTx/>
              <a:buFontTx/>
              <a:buNone/>
              <a:defRPr sz="2000">
                <a:solidFill>
                  <a:srgbClr val="004236"/>
                </a:solidFill>
                <a:latin typeface="Georgia"/>
                <a:ea typeface="Georgia"/>
                <a:cs typeface="Georgia"/>
                <a:sym typeface="Georgia"/>
              </a:defRPr>
            </a:lvl1pPr>
            <a:lvl2pPr marL="0" indent="457200" defTabSz="815975">
              <a:spcBef>
                <a:spcPts val="400"/>
              </a:spcBef>
              <a:buSzTx/>
              <a:buFontTx/>
              <a:buNone/>
              <a:defRPr sz="2000">
                <a:solidFill>
                  <a:srgbClr val="004236"/>
                </a:solidFill>
                <a:latin typeface="Georgia"/>
                <a:ea typeface="Georgia"/>
                <a:cs typeface="Georgia"/>
                <a:sym typeface="Georgia"/>
              </a:defRPr>
            </a:lvl2pPr>
            <a:lvl3pPr marL="0" indent="914400" defTabSz="815975">
              <a:spcBef>
                <a:spcPts val="400"/>
              </a:spcBef>
              <a:buSzTx/>
              <a:buFontTx/>
              <a:buNone/>
              <a:defRPr sz="2000">
                <a:solidFill>
                  <a:srgbClr val="004236"/>
                </a:solidFill>
                <a:latin typeface="Georgia"/>
                <a:ea typeface="Georgia"/>
                <a:cs typeface="Georgia"/>
                <a:sym typeface="Georgia"/>
              </a:defRPr>
            </a:lvl3pPr>
            <a:lvl4pPr marL="0" indent="1371600" defTabSz="815975">
              <a:spcBef>
                <a:spcPts val="400"/>
              </a:spcBef>
              <a:buSzTx/>
              <a:buFontTx/>
              <a:buNone/>
              <a:defRPr sz="2000">
                <a:solidFill>
                  <a:srgbClr val="004236"/>
                </a:solidFill>
                <a:latin typeface="Georgia"/>
                <a:ea typeface="Georgia"/>
                <a:cs typeface="Georgia"/>
                <a:sym typeface="Georgia"/>
              </a:defRPr>
            </a:lvl4pPr>
            <a:lvl5pPr marL="0" indent="1828800" defTabSz="815975">
              <a:spcBef>
                <a:spcPts val="400"/>
              </a:spcBef>
              <a:buSzTx/>
              <a:buFontTx/>
              <a:buNone/>
              <a:defRPr sz="2000">
                <a:solidFill>
                  <a:srgbClr val="004236"/>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56"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lumn text only layout">
    <p:spTree>
      <p:nvGrpSpPr>
        <p:cNvPr id="1" name=""/>
        <p:cNvGrpSpPr/>
        <p:nvPr/>
      </p:nvGrpSpPr>
      <p:grpSpPr>
        <a:xfrm>
          <a:off x="0" y="0"/>
          <a:ext cx="0" cy="0"/>
          <a:chOff x="0" y="0"/>
          <a:chExt cx="0" cy="0"/>
        </a:xfrm>
      </p:grpSpPr>
      <p:sp>
        <p:nvSpPr>
          <p:cNvPr id="163" name="Rectangle 3"/>
          <p:cNvSpPr/>
          <p:nvPr/>
        </p:nvSpPr>
        <p:spPr>
          <a:xfrm>
            <a:off x="295275" y="874441"/>
            <a:ext cx="8569326" cy="12701"/>
          </a:xfrm>
          <a:prstGeom prst="rect">
            <a:avLst/>
          </a:prstGeom>
          <a:solidFill>
            <a:srgbClr val="5E7803"/>
          </a:solidFill>
          <a:ln w="12700">
            <a:miter lim="400000"/>
          </a:ln>
        </p:spPr>
        <p:txBody>
          <a:bodyPr lIns="45719" rIns="45719" anchor="ctr"/>
          <a:lstStyle/>
          <a:p>
            <a:pPr>
              <a:spcBef>
                <a:spcPts val="400"/>
              </a:spcBef>
              <a:defRPr>
                <a:solidFill>
                  <a:srgbClr val="004236"/>
                </a:solidFill>
                <a:latin typeface="Georgia"/>
                <a:ea typeface="Georgia"/>
                <a:cs typeface="Georgia"/>
                <a:sym typeface="Georgia"/>
              </a:defRPr>
            </a:pPr>
            <a:endParaRPr/>
          </a:p>
        </p:txBody>
      </p:sp>
      <p:pic>
        <p:nvPicPr>
          <p:cNvPr id="164" name="Picture 4" descr="Picture 4"/>
          <p:cNvPicPr>
            <a:picLocks noChangeAspect="1"/>
          </p:cNvPicPr>
          <p:nvPr/>
        </p:nvPicPr>
        <p:blipFill>
          <a:blip r:embed="rId2">
            <a:extLst/>
          </a:blip>
          <a:stretch>
            <a:fillRect/>
          </a:stretch>
        </p:blipFill>
        <p:spPr>
          <a:xfrm>
            <a:off x="8229600" y="338033"/>
            <a:ext cx="622300" cy="442777"/>
          </a:xfrm>
          <a:prstGeom prst="rect">
            <a:avLst/>
          </a:prstGeom>
          <a:ln w="12700">
            <a:miter lim="400000"/>
          </a:ln>
        </p:spPr>
      </p:pic>
      <p:sp>
        <p:nvSpPr>
          <p:cNvPr id="165" name="Title Text"/>
          <p:cNvSpPr txBox="1">
            <a:spLocks noGrp="1"/>
          </p:cNvSpPr>
          <p:nvPr>
            <p:ph type="title"/>
          </p:nvPr>
        </p:nvSpPr>
        <p:spPr>
          <a:xfrm>
            <a:off x="227014" y="269917"/>
            <a:ext cx="7225308" cy="503899"/>
          </a:xfrm>
          <a:prstGeom prst="rect">
            <a:avLst/>
          </a:prstGeom>
        </p:spPr>
        <p:txBody>
          <a:bodyPr lIns="0" tIns="0" rIns="0" bIns="0"/>
          <a:lstStyle>
            <a:lvl1pPr algn="l" defTabSz="815975">
              <a:defRPr sz="3200">
                <a:solidFill>
                  <a:srgbClr val="004236"/>
                </a:solidFill>
                <a:latin typeface="Arial Narrow"/>
                <a:ea typeface="Arial Narrow"/>
                <a:cs typeface="Arial Narrow"/>
                <a:sym typeface="Arial Narrow"/>
              </a:defRPr>
            </a:lvl1pPr>
          </a:lstStyle>
          <a:p>
            <a:r>
              <a:t>Title Text</a:t>
            </a:r>
          </a:p>
        </p:txBody>
      </p:sp>
      <p:sp>
        <p:nvSpPr>
          <p:cNvPr id="166" name="Body Level One…"/>
          <p:cNvSpPr txBox="1">
            <a:spLocks noGrp="1"/>
          </p:cNvSpPr>
          <p:nvPr>
            <p:ph type="body" sz="half" idx="1"/>
          </p:nvPr>
        </p:nvSpPr>
        <p:spPr>
          <a:xfrm>
            <a:off x="226799" y="1132034"/>
            <a:ext cx="4185991" cy="3599289"/>
          </a:xfrm>
          <a:prstGeom prst="rect">
            <a:avLst/>
          </a:prstGeom>
        </p:spPr>
        <p:txBody>
          <a:bodyPr lIns="36000" tIns="36000" rIns="36000" bIns="36000"/>
          <a:lstStyle>
            <a:lvl1pPr marL="307975" indent="-307975" defTabSz="815975">
              <a:buFontTx/>
              <a:defRPr>
                <a:solidFill>
                  <a:srgbClr val="004236"/>
                </a:solidFill>
                <a:latin typeface="Georgia"/>
                <a:ea typeface="Georgia"/>
                <a:cs typeface="Georgia"/>
                <a:sym typeface="Georgia"/>
              </a:defRPr>
            </a:lvl1pPr>
            <a:lvl2pPr marL="698273" indent="-290285" defTabSz="815975">
              <a:buFontTx/>
              <a:defRPr>
                <a:solidFill>
                  <a:srgbClr val="004236"/>
                </a:solidFill>
                <a:latin typeface="Georgia"/>
                <a:ea typeface="Georgia"/>
                <a:cs typeface="Georgia"/>
                <a:sym typeface="Georgia"/>
              </a:defRPr>
            </a:lvl2pPr>
            <a:lvl3pPr marL="1089025" indent="-273050" defTabSz="815975">
              <a:buFontTx/>
              <a:defRPr>
                <a:solidFill>
                  <a:srgbClr val="004236"/>
                </a:solidFill>
                <a:latin typeface="Georgia"/>
                <a:ea typeface="Georgia"/>
                <a:cs typeface="Georgia"/>
                <a:sym typeface="Georgia"/>
              </a:defRPr>
            </a:lvl3pPr>
            <a:lvl4pPr marL="1551622" indent="-327660" defTabSz="815975">
              <a:buFontTx/>
              <a:defRPr>
                <a:solidFill>
                  <a:srgbClr val="004236"/>
                </a:solidFill>
                <a:latin typeface="Georgia"/>
                <a:ea typeface="Georgia"/>
                <a:cs typeface="Georgia"/>
                <a:sym typeface="Georgia"/>
              </a:defRPr>
            </a:lvl4pPr>
            <a:lvl5pPr marL="1994782" indent="-361244" defTabSz="815975">
              <a:buFontTx/>
              <a:defRPr>
                <a:solidFill>
                  <a:srgbClr val="004236"/>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ext and singlelarge picture layout">
    <p:spTree>
      <p:nvGrpSpPr>
        <p:cNvPr id="1" name=""/>
        <p:cNvGrpSpPr/>
        <p:nvPr/>
      </p:nvGrpSpPr>
      <p:grpSpPr>
        <a:xfrm>
          <a:off x="0" y="0"/>
          <a:ext cx="0" cy="0"/>
          <a:chOff x="0" y="0"/>
          <a:chExt cx="0" cy="0"/>
        </a:xfrm>
      </p:grpSpPr>
      <p:sp>
        <p:nvSpPr>
          <p:cNvPr id="174" name="Rectangle 3"/>
          <p:cNvSpPr/>
          <p:nvPr/>
        </p:nvSpPr>
        <p:spPr>
          <a:xfrm>
            <a:off x="295275" y="874441"/>
            <a:ext cx="8569326" cy="12701"/>
          </a:xfrm>
          <a:prstGeom prst="rect">
            <a:avLst/>
          </a:prstGeom>
          <a:solidFill>
            <a:srgbClr val="5E7803"/>
          </a:solidFill>
          <a:ln w="12700">
            <a:miter lim="400000"/>
          </a:ln>
        </p:spPr>
        <p:txBody>
          <a:bodyPr lIns="45719" rIns="45719" anchor="ctr"/>
          <a:lstStyle/>
          <a:p>
            <a:pPr>
              <a:spcBef>
                <a:spcPts val="400"/>
              </a:spcBef>
              <a:defRPr>
                <a:solidFill>
                  <a:srgbClr val="004236"/>
                </a:solidFill>
                <a:latin typeface="Georgia"/>
                <a:ea typeface="Georgia"/>
                <a:cs typeface="Georgia"/>
                <a:sym typeface="Georgia"/>
              </a:defRPr>
            </a:pPr>
            <a:endParaRPr/>
          </a:p>
        </p:txBody>
      </p:sp>
      <p:pic>
        <p:nvPicPr>
          <p:cNvPr id="175" name="Picture 4" descr="Picture 4"/>
          <p:cNvPicPr>
            <a:picLocks noChangeAspect="1"/>
          </p:cNvPicPr>
          <p:nvPr/>
        </p:nvPicPr>
        <p:blipFill>
          <a:blip r:embed="rId2">
            <a:extLst/>
          </a:blip>
          <a:stretch>
            <a:fillRect/>
          </a:stretch>
        </p:blipFill>
        <p:spPr>
          <a:xfrm>
            <a:off x="8229600" y="338033"/>
            <a:ext cx="622300" cy="442777"/>
          </a:xfrm>
          <a:prstGeom prst="rect">
            <a:avLst/>
          </a:prstGeom>
          <a:ln w="12700">
            <a:miter lim="400000"/>
          </a:ln>
        </p:spPr>
      </p:pic>
      <p:sp>
        <p:nvSpPr>
          <p:cNvPr id="176" name="Title Text"/>
          <p:cNvSpPr txBox="1">
            <a:spLocks noGrp="1"/>
          </p:cNvSpPr>
          <p:nvPr>
            <p:ph type="title"/>
          </p:nvPr>
        </p:nvSpPr>
        <p:spPr>
          <a:xfrm>
            <a:off x="227014" y="269917"/>
            <a:ext cx="7225308" cy="503899"/>
          </a:xfrm>
          <a:prstGeom prst="rect">
            <a:avLst/>
          </a:prstGeom>
        </p:spPr>
        <p:txBody>
          <a:bodyPr lIns="0" tIns="0" rIns="0" bIns="0"/>
          <a:lstStyle>
            <a:lvl1pPr algn="l" defTabSz="815975">
              <a:defRPr sz="3200">
                <a:solidFill>
                  <a:srgbClr val="004236"/>
                </a:solidFill>
                <a:latin typeface="Arial Narrow"/>
                <a:ea typeface="Arial Narrow"/>
                <a:cs typeface="Arial Narrow"/>
                <a:sym typeface="Arial Narrow"/>
              </a:defRPr>
            </a:lvl1pPr>
          </a:lstStyle>
          <a:p>
            <a:r>
              <a:t>Title Text</a:t>
            </a:r>
          </a:p>
        </p:txBody>
      </p:sp>
      <p:sp>
        <p:nvSpPr>
          <p:cNvPr id="177" name="Body Level One…"/>
          <p:cNvSpPr txBox="1">
            <a:spLocks noGrp="1"/>
          </p:cNvSpPr>
          <p:nvPr>
            <p:ph type="body" sz="half" idx="1"/>
          </p:nvPr>
        </p:nvSpPr>
        <p:spPr>
          <a:xfrm>
            <a:off x="226799" y="1132034"/>
            <a:ext cx="2664001" cy="3599289"/>
          </a:xfrm>
          <a:prstGeom prst="rect">
            <a:avLst/>
          </a:prstGeom>
        </p:spPr>
        <p:txBody>
          <a:bodyPr lIns="36000" tIns="36000" rIns="36000" bIns="36000"/>
          <a:lstStyle>
            <a:lvl1pPr marL="307975" indent="-307975" defTabSz="815975">
              <a:spcBef>
                <a:spcPts val="600"/>
              </a:spcBef>
              <a:buFontTx/>
              <a:defRPr sz="2800">
                <a:solidFill>
                  <a:srgbClr val="004236"/>
                </a:solidFill>
                <a:latin typeface="Georgia"/>
                <a:ea typeface="Georgia"/>
                <a:cs typeface="Georgia"/>
                <a:sym typeface="Georgia"/>
              </a:defRPr>
            </a:lvl1pPr>
            <a:lvl2pPr marL="704321" indent="-296333" defTabSz="815975">
              <a:spcBef>
                <a:spcPts val="600"/>
              </a:spcBef>
              <a:buFontTx/>
              <a:defRPr sz="2800">
                <a:solidFill>
                  <a:srgbClr val="004236"/>
                </a:solidFill>
                <a:latin typeface="Georgia"/>
                <a:ea typeface="Georgia"/>
                <a:cs typeface="Georgia"/>
                <a:sym typeface="Georgia"/>
              </a:defRPr>
            </a:lvl2pPr>
            <a:lvl3pPr marL="1102678" indent="-286703" defTabSz="815975">
              <a:spcBef>
                <a:spcPts val="600"/>
              </a:spcBef>
              <a:buFontTx/>
              <a:defRPr sz="2800">
                <a:solidFill>
                  <a:srgbClr val="004236"/>
                </a:solidFill>
                <a:latin typeface="Georgia"/>
                <a:ea typeface="Georgia"/>
                <a:cs typeface="Georgia"/>
                <a:sym typeface="Georgia"/>
              </a:defRPr>
            </a:lvl3pPr>
            <a:lvl4pPr marL="1542521" indent="-318559" defTabSz="815975">
              <a:spcBef>
                <a:spcPts val="600"/>
              </a:spcBef>
              <a:buFontTx/>
              <a:defRPr sz="2800">
                <a:solidFill>
                  <a:srgbClr val="004236"/>
                </a:solidFill>
                <a:latin typeface="Georgia"/>
                <a:ea typeface="Georgia"/>
                <a:cs typeface="Georgia"/>
                <a:sym typeface="Georgia"/>
              </a:defRPr>
            </a:lvl4pPr>
            <a:lvl5pPr marL="1989138" indent="-355600" defTabSz="815975">
              <a:spcBef>
                <a:spcPts val="600"/>
              </a:spcBef>
              <a:buFontTx/>
              <a:defRPr sz="2800">
                <a:solidFill>
                  <a:srgbClr val="004236"/>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8" name="Picture Placeholder 9"/>
          <p:cNvSpPr>
            <a:spLocks noGrp="1"/>
          </p:cNvSpPr>
          <p:nvPr>
            <p:ph type="pic" idx="13"/>
          </p:nvPr>
        </p:nvSpPr>
        <p:spPr>
          <a:xfrm>
            <a:off x="3231465" y="1133649"/>
            <a:ext cx="5626801" cy="3599786"/>
          </a:xfrm>
          <a:prstGeom prst="rect">
            <a:avLst/>
          </a:prstGeom>
        </p:spPr>
        <p:txBody>
          <a:bodyPr lIns="91439" rIns="91439">
            <a:noAutofit/>
          </a:bodyPr>
          <a:lstStyle/>
          <a:p>
            <a:endParaRPr/>
          </a:p>
        </p:txBody>
      </p:sp>
      <p:sp>
        <p:nvSpPr>
          <p:cNvPr id="179"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ext and single small picture layout">
    <p:spTree>
      <p:nvGrpSpPr>
        <p:cNvPr id="1" name=""/>
        <p:cNvGrpSpPr/>
        <p:nvPr/>
      </p:nvGrpSpPr>
      <p:grpSpPr>
        <a:xfrm>
          <a:off x="0" y="0"/>
          <a:ext cx="0" cy="0"/>
          <a:chOff x="0" y="0"/>
          <a:chExt cx="0" cy="0"/>
        </a:xfrm>
      </p:grpSpPr>
      <p:sp>
        <p:nvSpPr>
          <p:cNvPr id="186" name="Rectangle 3"/>
          <p:cNvSpPr/>
          <p:nvPr/>
        </p:nvSpPr>
        <p:spPr>
          <a:xfrm>
            <a:off x="295275" y="874441"/>
            <a:ext cx="8569326" cy="12701"/>
          </a:xfrm>
          <a:prstGeom prst="rect">
            <a:avLst/>
          </a:prstGeom>
          <a:solidFill>
            <a:srgbClr val="5E7803"/>
          </a:solidFill>
          <a:ln w="12700">
            <a:miter lim="400000"/>
          </a:ln>
        </p:spPr>
        <p:txBody>
          <a:bodyPr lIns="45719" rIns="45719" anchor="ctr"/>
          <a:lstStyle/>
          <a:p>
            <a:pPr>
              <a:spcBef>
                <a:spcPts val="400"/>
              </a:spcBef>
              <a:defRPr>
                <a:solidFill>
                  <a:srgbClr val="004236"/>
                </a:solidFill>
                <a:latin typeface="Georgia"/>
                <a:ea typeface="Georgia"/>
                <a:cs typeface="Georgia"/>
                <a:sym typeface="Georgia"/>
              </a:defRPr>
            </a:pPr>
            <a:endParaRPr/>
          </a:p>
        </p:txBody>
      </p:sp>
      <p:pic>
        <p:nvPicPr>
          <p:cNvPr id="187" name="Picture 4" descr="Picture 4"/>
          <p:cNvPicPr>
            <a:picLocks noChangeAspect="1"/>
          </p:cNvPicPr>
          <p:nvPr/>
        </p:nvPicPr>
        <p:blipFill>
          <a:blip r:embed="rId2">
            <a:extLst/>
          </a:blip>
          <a:stretch>
            <a:fillRect/>
          </a:stretch>
        </p:blipFill>
        <p:spPr>
          <a:xfrm>
            <a:off x="8229600" y="338033"/>
            <a:ext cx="622300" cy="442777"/>
          </a:xfrm>
          <a:prstGeom prst="rect">
            <a:avLst/>
          </a:prstGeom>
          <a:ln w="12700">
            <a:miter lim="400000"/>
          </a:ln>
        </p:spPr>
      </p:pic>
      <p:sp>
        <p:nvSpPr>
          <p:cNvPr id="188" name="Title Text"/>
          <p:cNvSpPr txBox="1">
            <a:spLocks noGrp="1"/>
          </p:cNvSpPr>
          <p:nvPr>
            <p:ph type="title"/>
          </p:nvPr>
        </p:nvSpPr>
        <p:spPr>
          <a:xfrm>
            <a:off x="227014" y="269917"/>
            <a:ext cx="7225308" cy="503899"/>
          </a:xfrm>
          <a:prstGeom prst="rect">
            <a:avLst/>
          </a:prstGeom>
        </p:spPr>
        <p:txBody>
          <a:bodyPr lIns="0" tIns="0" rIns="0" bIns="0"/>
          <a:lstStyle>
            <a:lvl1pPr algn="l" defTabSz="815975">
              <a:defRPr sz="3200">
                <a:solidFill>
                  <a:srgbClr val="004236"/>
                </a:solidFill>
                <a:latin typeface="Arial Narrow"/>
                <a:ea typeface="Arial Narrow"/>
                <a:cs typeface="Arial Narrow"/>
                <a:sym typeface="Arial Narrow"/>
              </a:defRPr>
            </a:lvl1pPr>
          </a:lstStyle>
          <a:p>
            <a:r>
              <a:t>Title Text</a:t>
            </a:r>
          </a:p>
        </p:txBody>
      </p:sp>
      <p:sp>
        <p:nvSpPr>
          <p:cNvPr id="189" name="Body Level One…"/>
          <p:cNvSpPr txBox="1">
            <a:spLocks noGrp="1"/>
          </p:cNvSpPr>
          <p:nvPr>
            <p:ph type="body" idx="1"/>
          </p:nvPr>
        </p:nvSpPr>
        <p:spPr>
          <a:xfrm>
            <a:off x="241994" y="1132034"/>
            <a:ext cx="5626150" cy="3599289"/>
          </a:xfrm>
          <a:prstGeom prst="rect">
            <a:avLst/>
          </a:prstGeom>
        </p:spPr>
        <p:txBody>
          <a:bodyPr lIns="36000" tIns="36000" rIns="36000" bIns="36000"/>
          <a:lstStyle>
            <a:lvl1pPr marL="307975" indent="-307975" defTabSz="815975">
              <a:buFontTx/>
              <a:defRPr>
                <a:solidFill>
                  <a:srgbClr val="004236"/>
                </a:solidFill>
                <a:latin typeface="Georgia"/>
                <a:ea typeface="Georgia"/>
                <a:cs typeface="Georgia"/>
                <a:sym typeface="Georgia"/>
              </a:defRPr>
            </a:lvl1pPr>
            <a:lvl2pPr marL="698273" indent="-290285" defTabSz="815975">
              <a:buFontTx/>
              <a:defRPr>
                <a:solidFill>
                  <a:srgbClr val="004236"/>
                </a:solidFill>
                <a:latin typeface="Georgia"/>
                <a:ea typeface="Georgia"/>
                <a:cs typeface="Georgia"/>
                <a:sym typeface="Georgia"/>
              </a:defRPr>
            </a:lvl2pPr>
            <a:lvl3pPr marL="1089025" indent="-273050" defTabSz="815975">
              <a:buFontTx/>
              <a:defRPr>
                <a:solidFill>
                  <a:srgbClr val="004236"/>
                </a:solidFill>
                <a:latin typeface="Georgia"/>
                <a:ea typeface="Georgia"/>
                <a:cs typeface="Georgia"/>
                <a:sym typeface="Georgia"/>
              </a:defRPr>
            </a:lvl3pPr>
            <a:lvl4pPr marL="1551622" indent="-327660" defTabSz="815975">
              <a:buFontTx/>
              <a:defRPr>
                <a:solidFill>
                  <a:srgbClr val="004236"/>
                </a:solidFill>
                <a:latin typeface="Georgia"/>
                <a:ea typeface="Georgia"/>
                <a:cs typeface="Georgia"/>
                <a:sym typeface="Georgia"/>
              </a:defRPr>
            </a:lvl4pPr>
            <a:lvl5pPr marL="1994782" indent="-361244" defTabSz="815975">
              <a:buFontTx/>
              <a:defRPr>
                <a:solidFill>
                  <a:srgbClr val="004236"/>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90" name="Picture Placeholder 9"/>
          <p:cNvSpPr>
            <a:spLocks noGrp="1"/>
          </p:cNvSpPr>
          <p:nvPr>
            <p:ph type="pic" sz="half" idx="13"/>
          </p:nvPr>
        </p:nvSpPr>
        <p:spPr>
          <a:xfrm>
            <a:off x="6156176" y="1133649"/>
            <a:ext cx="2664297" cy="3599786"/>
          </a:xfrm>
          <a:prstGeom prst="rect">
            <a:avLst/>
          </a:prstGeom>
        </p:spPr>
        <p:txBody>
          <a:bodyPr lIns="91439" rIns="91439">
            <a:noAutofit/>
          </a:bodyPr>
          <a:lstStyle/>
          <a:p>
            <a:endParaRPr/>
          </a:p>
        </p:txBody>
      </p:sp>
      <p:sp>
        <p:nvSpPr>
          <p:cNvPr id="19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ext with introduction and single small picture layout">
    <p:spTree>
      <p:nvGrpSpPr>
        <p:cNvPr id="1" name=""/>
        <p:cNvGrpSpPr/>
        <p:nvPr/>
      </p:nvGrpSpPr>
      <p:grpSpPr>
        <a:xfrm>
          <a:off x="0" y="0"/>
          <a:ext cx="0" cy="0"/>
          <a:chOff x="0" y="0"/>
          <a:chExt cx="0" cy="0"/>
        </a:xfrm>
      </p:grpSpPr>
      <p:sp>
        <p:nvSpPr>
          <p:cNvPr id="198" name="Rectangle 3"/>
          <p:cNvSpPr/>
          <p:nvPr/>
        </p:nvSpPr>
        <p:spPr>
          <a:xfrm>
            <a:off x="295275" y="874441"/>
            <a:ext cx="8569326" cy="12701"/>
          </a:xfrm>
          <a:prstGeom prst="rect">
            <a:avLst/>
          </a:prstGeom>
          <a:solidFill>
            <a:srgbClr val="5E7803"/>
          </a:solidFill>
          <a:ln w="12700">
            <a:miter lim="400000"/>
          </a:ln>
        </p:spPr>
        <p:txBody>
          <a:bodyPr lIns="45719" rIns="45719" anchor="ctr"/>
          <a:lstStyle/>
          <a:p>
            <a:pPr>
              <a:spcBef>
                <a:spcPts val="400"/>
              </a:spcBef>
              <a:defRPr>
                <a:solidFill>
                  <a:srgbClr val="004236"/>
                </a:solidFill>
                <a:latin typeface="Georgia"/>
                <a:ea typeface="Georgia"/>
                <a:cs typeface="Georgia"/>
                <a:sym typeface="Georgia"/>
              </a:defRPr>
            </a:pPr>
            <a:endParaRPr/>
          </a:p>
        </p:txBody>
      </p:sp>
      <p:pic>
        <p:nvPicPr>
          <p:cNvPr id="199" name="Picture 4" descr="Picture 4"/>
          <p:cNvPicPr>
            <a:picLocks noChangeAspect="1"/>
          </p:cNvPicPr>
          <p:nvPr/>
        </p:nvPicPr>
        <p:blipFill>
          <a:blip r:embed="rId2">
            <a:extLst/>
          </a:blip>
          <a:stretch>
            <a:fillRect/>
          </a:stretch>
        </p:blipFill>
        <p:spPr>
          <a:xfrm>
            <a:off x="8229600" y="338033"/>
            <a:ext cx="622300" cy="442777"/>
          </a:xfrm>
          <a:prstGeom prst="rect">
            <a:avLst/>
          </a:prstGeom>
          <a:ln w="12700">
            <a:miter lim="400000"/>
          </a:ln>
        </p:spPr>
      </p:pic>
      <p:sp>
        <p:nvSpPr>
          <p:cNvPr id="200" name="Title Text"/>
          <p:cNvSpPr txBox="1">
            <a:spLocks noGrp="1"/>
          </p:cNvSpPr>
          <p:nvPr>
            <p:ph type="title"/>
          </p:nvPr>
        </p:nvSpPr>
        <p:spPr>
          <a:xfrm>
            <a:off x="227014" y="269917"/>
            <a:ext cx="7225308" cy="503899"/>
          </a:xfrm>
          <a:prstGeom prst="rect">
            <a:avLst/>
          </a:prstGeom>
        </p:spPr>
        <p:txBody>
          <a:bodyPr lIns="0" tIns="0" rIns="0" bIns="0"/>
          <a:lstStyle>
            <a:lvl1pPr algn="l" defTabSz="815975">
              <a:defRPr sz="3200">
                <a:solidFill>
                  <a:srgbClr val="004236"/>
                </a:solidFill>
                <a:latin typeface="Arial Narrow"/>
                <a:ea typeface="Arial Narrow"/>
                <a:cs typeface="Arial Narrow"/>
                <a:sym typeface="Arial Narrow"/>
              </a:defRPr>
            </a:lvl1pPr>
          </a:lstStyle>
          <a:p>
            <a:r>
              <a:t>Title Text</a:t>
            </a:r>
          </a:p>
        </p:txBody>
      </p:sp>
      <p:sp>
        <p:nvSpPr>
          <p:cNvPr id="201" name="Body Level One…"/>
          <p:cNvSpPr txBox="1">
            <a:spLocks noGrp="1"/>
          </p:cNvSpPr>
          <p:nvPr>
            <p:ph type="body" sz="half" idx="1"/>
          </p:nvPr>
        </p:nvSpPr>
        <p:spPr>
          <a:xfrm>
            <a:off x="241994" y="2211821"/>
            <a:ext cx="5626150" cy="2519503"/>
          </a:xfrm>
          <a:prstGeom prst="rect">
            <a:avLst/>
          </a:prstGeom>
        </p:spPr>
        <p:txBody>
          <a:bodyPr lIns="36000" tIns="36000" rIns="36000" bIns="36000"/>
          <a:lstStyle>
            <a:lvl1pPr marL="307975" indent="-307975" defTabSz="815975">
              <a:buFontTx/>
              <a:defRPr>
                <a:solidFill>
                  <a:srgbClr val="004236"/>
                </a:solidFill>
                <a:latin typeface="Georgia"/>
                <a:ea typeface="Georgia"/>
                <a:cs typeface="Georgia"/>
                <a:sym typeface="Georgia"/>
              </a:defRPr>
            </a:lvl1pPr>
            <a:lvl2pPr marL="698273" indent="-290285" defTabSz="815975">
              <a:buFontTx/>
              <a:defRPr>
                <a:solidFill>
                  <a:srgbClr val="004236"/>
                </a:solidFill>
                <a:latin typeface="Georgia"/>
                <a:ea typeface="Georgia"/>
                <a:cs typeface="Georgia"/>
                <a:sym typeface="Georgia"/>
              </a:defRPr>
            </a:lvl2pPr>
            <a:lvl3pPr marL="1089025" indent="-273050" defTabSz="815975">
              <a:buFontTx/>
              <a:defRPr>
                <a:solidFill>
                  <a:srgbClr val="004236"/>
                </a:solidFill>
                <a:latin typeface="Georgia"/>
                <a:ea typeface="Georgia"/>
                <a:cs typeface="Georgia"/>
                <a:sym typeface="Georgia"/>
              </a:defRPr>
            </a:lvl3pPr>
            <a:lvl4pPr marL="1551622" indent="-327660" defTabSz="815975">
              <a:buFontTx/>
              <a:defRPr>
                <a:solidFill>
                  <a:srgbClr val="004236"/>
                </a:solidFill>
                <a:latin typeface="Georgia"/>
                <a:ea typeface="Georgia"/>
                <a:cs typeface="Georgia"/>
                <a:sym typeface="Georgia"/>
              </a:defRPr>
            </a:lvl4pPr>
            <a:lvl5pPr marL="1994782" indent="-361244" defTabSz="815975">
              <a:buFontTx/>
              <a:defRPr>
                <a:solidFill>
                  <a:srgbClr val="004236"/>
                </a:solidFill>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02" name="Picture Placeholder 9"/>
          <p:cNvSpPr>
            <a:spLocks noGrp="1"/>
          </p:cNvSpPr>
          <p:nvPr>
            <p:ph type="pic" sz="half" idx="13"/>
          </p:nvPr>
        </p:nvSpPr>
        <p:spPr>
          <a:xfrm>
            <a:off x="6156176" y="1133649"/>
            <a:ext cx="2664297" cy="3599786"/>
          </a:xfrm>
          <a:prstGeom prst="rect">
            <a:avLst/>
          </a:prstGeom>
        </p:spPr>
        <p:txBody>
          <a:bodyPr lIns="91439" rIns="91439">
            <a:noAutofit/>
          </a:bodyPr>
          <a:lstStyle/>
          <a:p>
            <a:endParaRPr/>
          </a:p>
        </p:txBody>
      </p:sp>
      <p:sp>
        <p:nvSpPr>
          <p:cNvPr id="203"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Holding slide layout (picture, e.g. logo)">
    <p:spTree>
      <p:nvGrpSpPr>
        <p:cNvPr id="1" name=""/>
        <p:cNvGrpSpPr/>
        <p:nvPr/>
      </p:nvGrpSpPr>
      <p:grpSpPr>
        <a:xfrm>
          <a:off x="0" y="0"/>
          <a:ext cx="0" cy="0"/>
          <a:chOff x="0" y="0"/>
          <a:chExt cx="0" cy="0"/>
        </a:xfrm>
      </p:grpSpPr>
      <p:sp>
        <p:nvSpPr>
          <p:cNvPr id="210" name="Picture Placeholder 3"/>
          <p:cNvSpPr>
            <a:spLocks noGrp="1"/>
          </p:cNvSpPr>
          <p:nvPr>
            <p:ph type="pic" idx="13"/>
          </p:nvPr>
        </p:nvSpPr>
        <p:spPr>
          <a:xfrm>
            <a:off x="611189" y="628456"/>
            <a:ext cx="7921626" cy="4102421"/>
          </a:xfrm>
          <a:prstGeom prst="rect">
            <a:avLst/>
          </a:prstGeom>
        </p:spPr>
        <p:txBody>
          <a:bodyPr lIns="91439" rIns="91439">
            <a:noAutofit/>
          </a:bodyPr>
          <a:lstStyle/>
          <a:p>
            <a:endParaRPr/>
          </a:p>
        </p:txBody>
      </p:sp>
      <p:sp>
        <p:nvSpPr>
          <p:cNvPr id="21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3305176"/>
            <a:ext cx="7772401" cy="1021557"/>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900112"/>
            <a:ext cx="4038600" cy="254555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6" y="1151334"/>
            <a:ext cx="4041776" cy="47982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1" y="204786"/>
            <a:ext cx="3008314" cy="871539"/>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04788"/>
            <a:ext cx="5111750" cy="43898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200" y="1076326"/>
            <a:ext cx="3008315" cy="3518297"/>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3600450"/>
            <a:ext cx="5486401" cy="425054"/>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0"/>
            <a:ext cx="8229600" cy="339447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476956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mind.org.uk/" TargetMode="External"/><Relationship Id="rId2" Type="http://schemas.openxmlformats.org/officeDocument/2006/relationships/hyperlink" Target="https://www.thewi.org.uk/campaigns" TargetMode="External"/><Relationship Id="rId1" Type="http://schemas.openxmlformats.org/officeDocument/2006/relationships/slideLayout" Target="../slideLayouts/slideLayout15.xml"/><Relationship Id="rId4" Type="http://schemas.openxmlformats.org/officeDocument/2006/relationships/hyperlink" Target="https://www.mentalhealth.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3"/>
          <p:cNvSpPr txBox="1"/>
          <p:nvPr/>
        </p:nvSpPr>
        <p:spPr>
          <a:xfrm>
            <a:off x="395535" y="339502"/>
            <a:ext cx="8424938" cy="1450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a:solidFill>
                  <a:srgbClr val="5E7803"/>
                </a:solidFill>
                <a:latin typeface="Georgia"/>
                <a:ea typeface="Georgia"/>
                <a:cs typeface="Georgia"/>
                <a:sym typeface="Georgia"/>
              </a:defRPr>
            </a:pPr>
            <a:r>
              <a:t>National Federation of Women’s Institutes</a:t>
            </a:r>
          </a:p>
          <a:p>
            <a:pPr>
              <a:defRPr sz="1400">
                <a:solidFill>
                  <a:srgbClr val="004236"/>
                </a:solidFill>
                <a:latin typeface="Georgia"/>
                <a:ea typeface="Georgia"/>
                <a:cs typeface="Georgia"/>
                <a:sym typeface="Georgia"/>
              </a:defRPr>
            </a:pPr>
            <a:r>
              <a:t>Resolution Shortlist </a:t>
            </a:r>
          </a:p>
          <a:p>
            <a:pPr>
              <a:defRPr sz="1400">
                <a:solidFill>
                  <a:srgbClr val="004236"/>
                </a:solidFill>
                <a:latin typeface="Georgia"/>
                <a:ea typeface="Georgia"/>
                <a:cs typeface="Georgia"/>
                <a:sym typeface="Georgia"/>
              </a:defRPr>
            </a:pPr>
            <a:r>
              <a:t>November 2017</a:t>
            </a:r>
          </a:p>
          <a:p>
            <a:pPr>
              <a:defRPr sz="1400">
                <a:solidFill>
                  <a:srgbClr val="004236"/>
                </a:solidFill>
                <a:latin typeface="Georgia"/>
                <a:ea typeface="Georgia"/>
                <a:cs typeface="Georgia"/>
                <a:sym typeface="Georgia"/>
              </a:defRPr>
            </a:pPr>
            <a:endParaRPr/>
          </a:p>
          <a:p>
            <a:pPr>
              <a:defRPr sz="1400">
                <a:solidFill>
                  <a:srgbClr val="004236"/>
                </a:solidFill>
                <a:latin typeface="Georgia"/>
                <a:ea typeface="Georgia"/>
                <a:cs typeface="Georgia"/>
                <a:sym typeface="Georgia"/>
              </a:defRPr>
            </a:pPr>
            <a:endParaRPr/>
          </a:p>
          <a:p>
            <a:pPr>
              <a:defRPr sz="2400" b="1">
                <a:solidFill>
                  <a:srgbClr val="004236"/>
                </a:solidFill>
                <a:latin typeface="Georgia"/>
                <a:ea typeface="Georgia"/>
                <a:cs typeface="Georgia"/>
                <a:sym typeface="Georgia"/>
              </a:defRPr>
            </a:pPr>
            <a:r>
              <a:t>Mental health matters </a:t>
            </a:r>
          </a:p>
        </p:txBody>
      </p:sp>
      <p:pic>
        <p:nvPicPr>
          <p:cNvPr id="221" name="Picture 4" descr="Picture 4"/>
          <p:cNvPicPr>
            <a:picLocks noChangeAspect="1"/>
          </p:cNvPicPr>
          <p:nvPr/>
        </p:nvPicPr>
        <p:blipFill>
          <a:blip r:embed="rId3">
            <a:extLst/>
          </a:blip>
          <a:stretch>
            <a:fillRect/>
          </a:stretch>
        </p:blipFill>
        <p:spPr>
          <a:xfrm>
            <a:off x="7596336" y="955569"/>
            <a:ext cx="1296165" cy="1008128"/>
          </a:xfrm>
          <a:prstGeom prst="rect">
            <a:avLst/>
          </a:prstGeom>
          <a:ln w="12700">
            <a:miter lim="400000"/>
          </a:ln>
        </p:spPr>
      </p:pic>
      <p:sp>
        <p:nvSpPr>
          <p:cNvPr id="222" name="TextBox 7"/>
          <p:cNvSpPr txBox="1"/>
          <p:nvPr/>
        </p:nvSpPr>
        <p:spPr>
          <a:xfrm>
            <a:off x="1115616" y="2629004"/>
            <a:ext cx="2304257"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a:solidFill>
                  <a:srgbClr val="FFFFFF"/>
                </a:solidFill>
                <a:latin typeface="Georgia"/>
                <a:ea typeface="Georgia"/>
                <a:cs typeface="Georgia"/>
                <a:sym typeface="Georgia"/>
              </a:defRPr>
            </a:lvl1pPr>
          </a:lstStyle>
          <a:p>
            <a:r>
              <a:t>Place image here</a:t>
            </a:r>
          </a:p>
        </p:txBody>
      </p:sp>
      <p:sp>
        <p:nvSpPr>
          <p:cNvPr id="223" name="TextBox 1"/>
          <p:cNvSpPr txBox="1"/>
          <p:nvPr/>
        </p:nvSpPr>
        <p:spPr>
          <a:xfrm>
            <a:off x="744573" y="2339726"/>
            <a:ext cx="7488833" cy="1107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400" b="1" i="1">
                <a:solidFill>
                  <a:srgbClr val="004236"/>
                </a:solidFill>
                <a:latin typeface="Georgia"/>
                <a:ea typeface="Georgia"/>
                <a:cs typeface="Georgia"/>
                <a:sym typeface="Georgia"/>
              </a:defRPr>
            </a:lvl1pPr>
          </a:lstStyle>
          <a:p>
            <a:r>
              <a:t>“Mental health matters as much as physical health. The NFWI urges all WI members to recognise the importance of parity between mental health and physical health, and take action to make it as acceptable to talk about mental health issues as much as physical health issues, and to lobby government for better support for mental illness”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xfrm>
            <a:off x="227013" y="269917"/>
            <a:ext cx="7225309" cy="503900"/>
          </a:xfrm>
          <a:prstGeom prst="rect">
            <a:avLst/>
          </a:prstGeom>
        </p:spPr>
        <p:txBody>
          <a:bodyPr/>
          <a:lstStyle>
            <a:lvl1pPr>
              <a:defRPr sz="2400" b="1">
                <a:latin typeface="Georgia"/>
                <a:ea typeface="Georgia"/>
                <a:cs typeface="Georgia"/>
                <a:sym typeface="Georgia"/>
              </a:defRPr>
            </a:lvl1pPr>
          </a:lstStyle>
          <a:p>
            <a:r>
              <a:t>Outline of presentation</a:t>
            </a:r>
          </a:p>
        </p:txBody>
      </p:sp>
      <p:sp>
        <p:nvSpPr>
          <p:cNvPr id="228" name="Content Placeholder 2"/>
          <p:cNvSpPr txBox="1">
            <a:spLocks noGrp="1"/>
          </p:cNvSpPr>
          <p:nvPr>
            <p:ph type="body" idx="1"/>
          </p:nvPr>
        </p:nvSpPr>
        <p:spPr>
          <a:xfrm>
            <a:off x="323527" y="1228769"/>
            <a:ext cx="8650487" cy="3599290"/>
          </a:xfrm>
          <a:prstGeom prst="rect">
            <a:avLst/>
          </a:prstGeom>
        </p:spPr>
        <p:txBody>
          <a:bodyPr/>
          <a:lstStyle/>
          <a:p>
            <a:pPr>
              <a:spcBef>
                <a:spcPts val="400"/>
              </a:spcBef>
              <a:defRPr sz="1800"/>
            </a:pPr>
            <a:r>
              <a:t>What is the scale of the problem? </a:t>
            </a:r>
          </a:p>
          <a:p>
            <a:pPr>
              <a:spcBef>
                <a:spcPts val="400"/>
              </a:spcBef>
              <a:defRPr sz="1800"/>
            </a:pPr>
            <a:r>
              <a:t>The current situation in the UK </a:t>
            </a:r>
          </a:p>
          <a:p>
            <a:pPr>
              <a:spcBef>
                <a:spcPts val="400"/>
              </a:spcBef>
              <a:defRPr sz="1800"/>
            </a:pPr>
            <a:r>
              <a:t>How the WI could work on this issue if it was passed </a:t>
            </a:r>
          </a:p>
          <a:p>
            <a:pPr>
              <a:spcBef>
                <a:spcPts val="400"/>
              </a:spcBef>
              <a:defRPr sz="1800"/>
            </a:pPr>
            <a:r>
              <a:t>Arguments for the resolution </a:t>
            </a:r>
          </a:p>
          <a:p>
            <a:pPr>
              <a:spcBef>
                <a:spcPts val="400"/>
              </a:spcBef>
              <a:defRPr sz="1800"/>
            </a:pPr>
            <a:r>
              <a:t>Arguments against the resolution</a:t>
            </a:r>
          </a:p>
          <a:p>
            <a:pPr>
              <a:spcBef>
                <a:spcPts val="400"/>
              </a:spcBef>
              <a:defRPr sz="1800"/>
            </a:pPr>
            <a:r>
              <a:t>Further information </a:t>
            </a:r>
          </a:p>
        </p:txBody>
      </p:sp>
      <p:pic>
        <p:nvPicPr>
          <p:cNvPr id="1026" name="Picture 2" descr="P:\OFFICE\PAFFAIRS\Resolutions\2018\Shortlist resources\Briefings ready for design\Images\Mental health\MHealth 1 - Cover 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283718"/>
            <a:ext cx="3083892" cy="25081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6136" y="4791828"/>
            <a:ext cx="30838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0" i="1" u="none" strike="noStrike" cap="none" spc="0" normalizeH="0" baseline="0" dirty="0" smtClean="0">
                <a:ln>
                  <a:noFill/>
                </a:ln>
                <a:solidFill>
                  <a:srgbClr val="000000"/>
                </a:solidFill>
                <a:effectLst/>
                <a:uFillTx/>
                <a:sym typeface="Calibri"/>
              </a:rPr>
              <a:t>ImageFlow</a:t>
            </a:r>
            <a:r>
              <a:rPr lang="en-GB" sz="1200" i="1" dirty="0" smtClean="0"/>
              <a:t>/Shutterstock.com</a:t>
            </a:r>
            <a:endParaRPr kumimoji="0" lang="en-GB" sz="1200" b="0" i="1" u="none" strike="noStrike" cap="none" spc="0" normalizeH="0" baseline="0" dirty="0">
              <a:ln>
                <a:noFill/>
              </a:ln>
              <a:solidFill>
                <a:srgbClr val="000000"/>
              </a:solidFill>
              <a:effectLst/>
              <a:uFillTx/>
              <a:sym typeface="Calibri"/>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1"/>
          <p:cNvSpPr txBox="1">
            <a:spLocks noGrp="1"/>
          </p:cNvSpPr>
          <p:nvPr>
            <p:ph type="title"/>
          </p:nvPr>
        </p:nvSpPr>
        <p:spPr>
          <a:xfrm>
            <a:off x="227013" y="269917"/>
            <a:ext cx="7657356" cy="503900"/>
          </a:xfrm>
          <a:prstGeom prst="rect">
            <a:avLst/>
          </a:prstGeom>
        </p:spPr>
        <p:txBody>
          <a:bodyPr/>
          <a:lstStyle>
            <a:lvl1pPr>
              <a:defRPr sz="2400" b="1">
                <a:latin typeface="Georgia"/>
                <a:ea typeface="Georgia"/>
                <a:cs typeface="Georgia"/>
                <a:sym typeface="Georgia"/>
              </a:defRPr>
            </a:lvl1pPr>
          </a:lstStyle>
          <a:p>
            <a:r>
              <a:t>What is the scale of the problem? </a:t>
            </a:r>
          </a:p>
        </p:txBody>
      </p:sp>
      <p:sp>
        <p:nvSpPr>
          <p:cNvPr id="232" name="TextBox 3"/>
          <p:cNvSpPr txBox="1"/>
          <p:nvPr/>
        </p:nvSpPr>
        <p:spPr>
          <a:xfrm>
            <a:off x="310603" y="1131589"/>
            <a:ext cx="8293845" cy="329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07975" indent="-307975" defTabSz="815975">
              <a:buSzPct val="100000"/>
              <a:buFont typeface="Arial"/>
              <a:buChar char="•"/>
              <a:defRPr>
                <a:solidFill>
                  <a:srgbClr val="004236"/>
                </a:solidFill>
                <a:latin typeface="Georgia"/>
                <a:ea typeface="Georgia"/>
                <a:cs typeface="Georgia"/>
                <a:sym typeface="Georgia"/>
              </a:defRPr>
            </a:pPr>
            <a:r>
              <a:t>Each year, around 1 in 4 people in the UK will experience a mental health problem </a:t>
            </a:r>
            <a:endParaRPr>
              <a:latin typeface="FS Sally SemiBold"/>
              <a:ea typeface="FS Sally SemiBold"/>
              <a:cs typeface="FS Sally SemiBold"/>
              <a:sym typeface="FS Sally SemiBold"/>
            </a:endParaRPr>
          </a:p>
          <a:p>
            <a:pPr marL="307975" indent="-307975" defTabSz="815975">
              <a:buSzPct val="100000"/>
              <a:buFont typeface="Arial"/>
              <a:buChar char="•"/>
              <a:defRPr>
                <a:solidFill>
                  <a:srgbClr val="004236"/>
                </a:solidFill>
                <a:latin typeface="Georgia"/>
                <a:ea typeface="Georgia"/>
                <a:cs typeface="Georgia"/>
                <a:sym typeface="Georgia"/>
              </a:defRPr>
            </a:pPr>
            <a:endParaRPr>
              <a:latin typeface="FS Sally SemiBold"/>
              <a:ea typeface="FS Sally SemiBold"/>
              <a:cs typeface="FS Sally SemiBold"/>
              <a:sym typeface="FS Sally SemiBold"/>
            </a:endParaRPr>
          </a:p>
          <a:p>
            <a:pPr marL="307975" indent="-307975" defTabSz="815975">
              <a:buSzPct val="100000"/>
              <a:buFont typeface="Arial"/>
              <a:buChar char="•"/>
              <a:defRPr>
                <a:solidFill>
                  <a:srgbClr val="004236"/>
                </a:solidFill>
                <a:latin typeface="Georgia"/>
                <a:ea typeface="Georgia"/>
                <a:cs typeface="Georgia"/>
                <a:sym typeface="Georgia"/>
              </a:defRPr>
            </a:pPr>
            <a:r>
              <a:t>Almost all (9 out of 10) will face discrimination and stigma including from friends, family and at work</a:t>
            </a:r>
            <a:endParaRPr>
              <a:latin typeface="FS Sally SemiBold"/>
              <a:ea typeface="FS Sally SemiBold"/>
              <a:cs typeface="FS Sally SemiBold"/>
              <a:sym typeface="FS Sally SemiBold"/>
            </a:endParaRPr>
          </a:p>
          <a:p>
            <a:pPr marL="307975" indent="-307975" defTabSz="815975">
              <a:buSzPct val="100000"/>
              <a:buFont typeface="Arial"/>
              <a:buChar char="•"/>
              <a:defRPr>
                <a:solidFill>
                  <a:srgbClr val="004236"/>
                </a:solidFill>
                <a:latin typeface="Georgia"/>
                <a:ea typeface="Georgia"/>
                <a:cs typeface="Georgia"/>
                <a:sym typeface="Georgia"/>
              </a:defRPr>
            </a:pPr>
            <a:endParaRPr>
              <a:latin typeface="FS Sally SemiBold"/>
              <a:ea typeface="FS Sally SemiBold"/>
              <a:cs typeface="FS Sally SemiBold"/>
              <a:sym typeface="FS Sally SemiBold"/>
            </a:endParaRPr>
          </a:p>
          <a:p>
            <a:pPr marL="307975" indent="-307975" defTabSz="815975">
              <a:buSzPct val="100000"/>
              <a:buFont typeface="Arial"/>
              <a:buChar char="•"/>
              <a:defRPr>
                <a:solidFill>
                  <a:srgbClr val="004236"/>
                </a:solidFill>
                <a:latin typeface="Georgia"/>
                <a:ea typeface="Georgia"/>
                <a:cs typeface="Georgia"/>
                <a:sym typeface="Georgia"/>
              </a:defRPr>
            </a:pPr>
            <a:r>
              <a:t>1 in 10 children and young people are affected by a mental health condition such as depression, self-harm and eating disorders</a:t>
            </a:r>
            <a:endParaRPr>
              <a:latin typeface="FS Sally SemiBold"/>
              <a:ea typeface="FS Sally SemiBold"/>
              <a:cs typeface="FS Sally SemiBold"/>
              <a:sym typeface="FS Sally SemiBold"/>
            </a:endParaRPr>
          </a:p>
          <a:p>
            <a:pPr marL="307975" indent="-307975" defTabSz="815975">
              <a:buSzPct val="100000"/>
              <a:buFont typeface="Arial"/>
              <a:buChar char="•"/>
              <a:defRPr>
                <a:solidFill>
                  <a:srgbClr val="004236"/>
                </a:solidFill>
                <a:latin typeface="Georgia"/>
                <a:ea typeface="Georgia"/>
                <a:cs typeface="Georgia"/>
                <a:sym typeface="Georgia"/>
              </a:defRPr>
            </a:pPr>
            <a:endParaRPr>
              <a:latin typeface="FS Sally SemiBold"/>
              <a:ea typeface="FS Sally SemiBold"/>
              <a:cs typeface="FS Sally SemiBold"/>
              <a:sym typeface="FS Sally SemiBold"/>
            </a:endParaRPr>
          </a:p>
          <a:p>
            <a:pPr marL="307975" indent="-307975" defTabSz="815975">
              <a:buSzPct val="100000"/>
              <a:buFont typeface="Arial"/>
              <a:buChar char="•"/>
              <a:defRPr>
                <a:solidFill>
                  <a:srgbClr val="004236"/>
                </a:solidFill>
                <a:latin typeface="Georgia"/>
                <a:ea typeface="Georgia"/>
                <a:cs typeface="Georgia"/>
                <a:sym typeface="Georgia"/>
              </a:defRPr>
            </a:pPr>
            <a:r>
              <a:t>75% of people with mental health conditions do not have access to the care they need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xfrm>
            <a:off x="226800" y="269917"/>
            <a:ext cx="7225309" cy="503899"/>
          </a:xfrm>
          <a:prstGeom prst="rect">
            <a:avLst/>
          </a:prstGeom>
        </p:spPr>
        <p:txBody>
          <a:bodyPr/>
          <a:lstStyle>
            <a:lvl1pPr>
              <a:defRPr sz="2400" b="1">
                <a:latin typeface="Georgia"/>
                <a:ea typeface="Georgia"/>
                <a:cs typeface="Georgia"/>
                <a:sym typeface="Georgia"/>
              </a:defRPr>
            </a:lvl1pPr>
          </a:lstStyle>
          <a:p>
            <a:r>
              <a:t>The current situation in the UK</a:t>
            </a:r>
          </a:p>
        </p:txBody>
      </p:sp>
      <p:sp>
        <p:nvSpPr>
          <p:cNvPr id="237" name="Content Placeholder 2"/>
          <p:cNvSpPr txBox="1">
            <a:spLocks noGrp="1"/>
          </p:cNvSpPr>
          <p:nvPr>
            <p:ph type="body" idx="1"/>
          </p:nvPr>
        </p:nvSpPr>
        <p:spPr>
          <a:xfrm>
            <a:off x="323527" y="1131589"/>
            <a:ext cx="8650487" cy="4155928"/>
          </a:xfrm>
          <a:prstGeom prst="rect">
            <a:avLst/>
          </a:prstGeom>
        </p:spPr>
        <p:txBody>
          <a:bodyPr/>
          <a:lstStyle/>
          <a:p>
            <a:pPr>
              <a:spcBef>
                <a:spcPts val="400"/>
              </a:spcBef>
              <a:defRPr sz="1800" b="1"/>
            </a:pPr>
            <a:r>
              <a:t>February 2011</a:t>
            </a:r>
            <a:r>
              <a:rPr b="0"/>
              <a:t> - the Government sets out a strategy to improve mental health and wellbeing  in England (‘No Health Without Mental Health’)</a:t>
            </a:r>
          </a:p>
          <a:p>
            <a:pPr marL="0" indent="0">
              <a:buSzTx/>
              <a:buNone/>
              <a:defRPr sz="1800"/>
            </a:pPr>
            <a:endParaRPr b="0"/>
          </a:p>
          <a:p>
            <a:pPr>
              <a:spcBef>
                <a:spcPts val="400"/>
              </a:spcBef>
              <a:defRPr sz="1800" b="1"/>
            </a:pPr>
            <a:r>
              <a:t>October 2012 </a:t>
            </a:r>
            <a:r>
              <a:rPr b="0"/>
              <a:t>– the Welsh Government publishes a 10 year strategy to improve mental health and wellbeing in Wales (‘Together for Mental Health’)</a:t>
            </a:r>
          </a:p>
          <a:p>
            <a:pPr marL="0" indent="0">
              <a:buSzTx/>
              <a:buNone/>
              <a:defRPr sz="1800"/>
            </a:pPr>
            <a:endParaRPr b="0"/>
          </a:p>
          <a:p>
            <a:pPr>
              <a:spcBef>
                <a:spcPts val="400"/>
              </a:spcBef>
              <a:defRPr sz="1800" b="1"/>
            </a:pPr>
            <a:r>
              <a:t>April 2013 </a:t>
            </a:r>
            <a:r>
              <a:rPr b="0"/>
              <a:t>– the Health and Social Care Act 2012 comes into force </a:t>
            </a:r>
          </a:p>
          <a:p>
            <a:pPr marL="0" indent="0">
              <a:buSzTx/>
              <a:buNone/>
              <a:defRPr sz="1800"/>
            </a:pPr>
            <a:endParaRPr b="0"/>
          </a:p>
          <a:p>
            <a:pPr>
              <a:spcBef>
                <a:spcPts val="400"/>
              </a:spcBef>
              <a:defRPr sz="1800" b="1"/>
            </a:pPr>
            <a:r>
              <a:t>March 2015 </a:t>
            </a:r>
            <a:r>
              <a:rPr b="0"/>
              <a:t>– £1.25 billion is committed to mental health services for children and young people in England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ontent Placeholder 2"/>
          <p:cNvSpPr txBox="1">
            <a:spLocks noGrp="1"/>
          </p:cNvSpPr>
          <p:nvPr>
            <p:ph type="body" idx="1"/>
          </p:nvPr>
        </p:nvSpPr>
        <p:spPr>
          <a:xfrm>
            <a:off x="226800" y="1132034"/>
            <a:ext cx="8650487" cy="3599289"/>
          </a:xfrm>
          <a:prstGeom prst="rect">
            <a:avLst/>
          </a:prstGeom>
        </p:spPr>
        <p:txBody>
          <a:bodyPr/>
          <a:lstStyle/>
          <a:p>
            <a:pPr>
              <a:spcBef>
                <a:spcPts val="400"/>
              </a:spcBef>
              <a:defRPr sz="1800" b="1"/>
            </a:pPr>
            <a:r>
              <a:t>January 2016 </a:t>
            </a:r>
            <a:r>
              <a:rPr b="0"/>
              <a:t>– the Prime Minister announces investment of £290 million  in specialist care for new mums, £247 million in mental health services in hospital emergency departments and £400 million in community-based services</a:t>
            </a:r>
          </a:p>
          <a:p>
            <a:pPr>
              <a:defRPr sz="1800" b="1"/>
            </a:pPr>
            <a:endParaRPr b="0"/>
          </a:p>
          <a:p>
            <a:pPr>
              <a:spcBef>
                <a:spcPts val="400"/>
              </a:spcBef>
              <a:defRPr sz="1800" b="1"/>
            </a:pPr>
            <a:r>
              <a:t>January 2017 </a:t>
            </a:r>
            <a:r>
              <a:rPr b="0"/>
              <a:t>- the Prime Minister announces a package of measures to ensure that children and young people receive support for mental health conditions</a:t>
            </a:r>
          </a:p>
          <a:p>
            <a:pPr marL="0" indent="0">
              <a:buSzTx/>
              <a:buNone/>
              <a:defRPr sz="1800"/>
            </a:pPr>
            <a:endParaRPr b="0"/>
          </a:p>
          <a:p>
            <a:pPr>
              <a:spcBef>
                <a:spcPts val="400"/>
              </a:spcBef>
              <a:defRPr sz="1800" b="1"/>
            </a:pPr>
            <a:r>
              <a:t>July 2017  </a:t>
            </a:r>
            <a:r>
              <a:rPr b="0"/>
              <a:t>- the Health Secretary announces plans to create 21,000 new posts in mental health services </a:t>
            </a:r>
          </a:p>
        </p:txBody>
      </p:sp>
      <p:sp>
        <p:nvSpPr>
          <p:cNvPr id="242" name="Title 1"/>
          <p:cNvSpPr txBox="1">
            <a:spLocks noGrp="1"/>
          </p:cNvSpPr>
          <p:nvPr>
            <p:ph type="title"/>
          </p:nvPr>
        </p:nvSpPr>
        <p:spPr>
          <a:xfrm>
            <a:off x="226800" y="269917"/>
            <a:ext cx="7225309" cy="503899"/>
          </a:xfrm>
          <a:prstGeom prst="rect">
            <a:avLst/>
          </a:prstGeom>
        </p:spPr>
        <p:txBody>
          <a:bodyPr/>
          <a:lstStyle>
            <a:lvl1pPr>
              <a:defRPr sz="2400" b="1">
                <a:latin typeface="Georgia"/>
                <a:ea typeface="Georgia"/>
                <a:cs typeface="Georgia"/>
                <a:sym typeface="Georgia"/>
              </a:defRPr>
            </a:lvl1pPr>
          </a:lstStyle>
          <a:p>
            <a:r>
              <a:t>The current situation in the UK continued…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xfrm>
            <a:off x="242255" y="195485"/>
            <a:ext cx="7658101" cy="648074"/>
          </a:xfrm>
          <a:prstGeom prst="rect">
            <a:avLst/>
          </a:prstGeom>
        </p:spPr>
        <p:txBody>
          <a:bodyPr/>
          <a:lstStyle>
            <a:lvl1pPr>
              <a:defRPr sz="2400" b="1">
                <a:latin typeface="Georgia"/>
                <a:ea typeface="Georgia"/>
                <a:cs typeface="Georgia"/>
                <a:sym typeface="Georgia"/>
              </a:defRPr>
            </a:lvl1pPr>
          </a:lstStyle>
          <a:p>
            <a:r>
              <a:t>How the WI work could work on this resolution</a:t>
            </a:r>
          </a:p>
        </p:txBody>
      </p:sp>
      <p:sp>
        <p:nvSpPr>
          <p:cNvPr id="247" name="Rectangle 1"/>
          <p:cNvSpPr txBox="1"/>
          <p:nvPr/>
        </p:nvSpPr>
        <p:spPr>
          <a:xfrm>
            <a:off x="395535" y="1131590"/>
            <a:ext cx="8208914" cy="3025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solidFill>
                  <a:srgbClr val="004236"/>
                </a:solidFill>
                <a:latin typeface="Georgia"/>
                <a:ea typeface="Georgia"/>
                <a:cs typeface="Georgia"/>
                <a:sym typeface="Georgia"/>
              </a:defRPr>
            </a:pPr>
            <a:r>
              <a:t>At WI level </a:t>
            </a:r>
            <a:r>
              <a:rPr b="0"/>
              <a:t>– members could take action within their institutes by creating opportunities to talk about mental health and the barriers that exist to accessing local support services. </a:t>
            </a:r>
            <a:endParaRPr>
              <a:latin typeface="FS Sally SemiBold"/>
              <a:ea typeface="FS Sally SemiBold"/>
              <a:cs typeface="FS Sally SemiBold"/>
              <a:sym typeface="FS Sally SemiBold"/>
            </a:endParaRPr>
          </a:p>
          <a:p>
            <a:pPr>
              <a:defRPr>
                <a:solidFill>
                  <a:srgbClr val="004236"/>
                </a:solidFill>
                <a:latin typeface="Georgia"/>
                <a:ea typeface="Georgia"/>
                <a:cs typeface="Georgia"/>
                <a:sym typeface="Georgia"/>
              </a:defRPr>
            </a:pPr>
            <a:r>
              <a:t> </a:t>
            </a:r>
            <a:endParaRPr>
              <a:latin typeface="FS Sally SemiBold"/>
              <a:ea typeface="FS Sally SemiBold"/>
              <a:cs typeface="FS Sally SemiBold"/>
              <a:sym typeface="FS Sally SemiBold"/>
            </a:endParaRPr>
          </a:p>
          <a:p>
            <a:pPr>
              <a:defRPr b="1">
                <a:solidFill>
                  <a:srgbClr val="004236"/>
                </a:solidFill>
                <a:latin typeface="Georgia"/>
                <a:ea typeface="Georgia"/>
                <a:cs typeface="Georgia"/>
                <a:sym typeface="Georgia"/>
              </a:defRPr>
            </a:pPr>
            <a:r>
              <a:t>At federation level </a:t>
            </a:r>
            <a:r>
              <a:rPr b="0"/>
              <a:t>– members could raise awareness of the prevalence of mental health problems and call on their local authority to prioritise the provision of adequate mental health services. </a:t>
            </a:r>
            <a:endParaRPr>
              <a:latin typeface="FS Sally SemiBold"/>
              <a:ea typeface="FS Sally SemiBold"/>
              <a:cs typeface="FS Sally SemiBold"/>
              <a:sym typeface="FS Sally SemiBold"/>
            </a:endParaRPr>
          </a:p>
          <a:p>
            <a:pPr>
              <a:defRPr>
                <a:solidFill>
                  <a:srgbClr val="004236"/>
                </a:solidFill>
                <a:latin typeface="Georgia"/>
                <a:ea typeface="Georgia"/>
                <a:cs typeface="Georgia"/>
                <a:sym typeface="Georgia"/>
              </a:defRPr>
            </a:pPr>
            <a:r>
              <a:t> </a:t>
            </a:r>
            <a:endParaRPr>
              <a:latin typeface="FS Sally SemiBold"/>
              <a:ea typeface="FS Sally SemiBold"/>
              <a:cs typeface="FS Sally SemiBold"/>
              <a:sym typeface="FS Sally SemiBold"/>
            </a:endParaRPr>
          </a:p>
          <a:p>
            <a:pPr>
              <a:defRPr b="1">
                <a:solidFill>
                  <a:srgbClr val="004236"/>
                </a:solidFill>
                <a:latin typeface="Georgia"/>
                <a:ea typeface="Georgia"/>
                <a:cs typeface="Georgia"/>
                <a:sym typeface="Georgia"/>
              </a:defRPr>
            </a:pPr>
            <a:r>
              <a:t>Nationally </a:t>
            </a:r>
            <a:r>
              <a:rPr b="0"/>
              <a:t>– Alongside other organisations, the NFWI could put pressure on the government to ensure that all people with mental health problems have access to the support they need, regardless of where they live.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a:spLocks noGrp="1"/>
          </p:cNvSpPr>
          <p:nvPr>
            <p:ph type="title"/>
          </p:nvPr>
        </p:nvSpPr>
        <p:spPr>
          <a:xfrm>
            <a:off x="226800" y="269917"/>
            <a:ext cx="7225309" cy="503899"/>
          </a:xfrm>
          <a:prstGeom prst="rect">
            <a:avLst/>
          </a:prstGeom>
        </p:spPr>
        <p:txBody>
          <a:bodyPr/>
          <a:lstStyle>
            <a:lvl1pPr>
              <a:defRPr sz="2400" b="1">
                <a:latin typeface="Georgia"/>
                <a:ea typeface="Georgia"/>
                <a:cs typeface="Georgia"/>
                <a:sym typeface="Georgia"/>
              </a:defRPr>
            </a:lvl1pPr>
          </a:lstStyle>
          <a:p>
            <a:r>
              <a:t>Arguments for the resolution</a:t>
            </a:r>
          </a:p>
        </p:txBody>
      </p:sp>
      <p:sp>
        <p:nvSpPr>
          <p:cNvPr id="252" name="Content Placeholder 2"/>
          <p:cNvSpPr txBox="1">
            <a:spLocks noGrp="1"/>
          </p:cNvSpPr>
          <p:nvPr>
            <p:ph type="body" idx="1"/>
          </p:nvPr>
        </p:nvSpPr>
        <p:spPr>
          <a:xfrm>
            <a:off x="251519" y="555525"/>
            <a:ext cx="8650487" cy="4011912"/>
          </a:xfrm>
          <a:prstGeom prst="rect">
            <a:avLst/>
          </a:prstGeom>
        </p:spPr>
        <p:txBody>
          <a:bodyPr/>
          <a:lstStyle/>
          <a:p>
            <a:pPr>
              <a:defRPr sz="1800">
                <a:solidFill>
                  <a:srgbClr val="000000"/>
                </a:solidFill>
                <a:latin typeface="FS Sally SemiBold"/>
                <a:ea typeface="FS Sally SemiBold"/>
                <a:cs typeface="FS Sally SemiBold"/>
                <a:sym typeface="FS Sally SemiBold"/>
              </a:defRPr>
            </a:pPr>
            <a:endParaRPr/>
          </a:p>
          <a:p>
            <a:pPr marL="0" indent="0">
              <a:buSzTx/>
              <a:buNone/>
              <a:defRPr sz="1800" b="1"/>
            </a:pPr>
            <a:endParaRPr/>
          </a:p>
          <a:p>
            <a:pPr>
              <a:spcBef>
                <a:spcPts val="400"/>
              </a:spcBef>
              <a:defRPr sz="1800"/>
            </a:pPr>
            <a:r>
              <a:t>Many mental health problems are hidden, especially with women around child birth. A WI campaign could help to extend the reach of mental health awareness and encourage more people to seek help.  </a:t>
            </a:r>
          </a:p>
          <a:p>
            <a:pPr>
              <a:defRPr sz="1800"/>
            </a:pPr>
            <a:endParaRPr/>
          </a:p>
          <a:p>
            <a:pPr>
              <a:spcBef>
                <a:spcPts val="400"/>
              </a:spcBef>
              <a:defRPr sz="1800"/>
            </a:pPr>
            <a:r>
              <a:t>Action to tackle the stigma associated with mental health can be taken by anyone. It can be as simple as listening to a friend without judging.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2">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52">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itle 1"/>
          <p:cNvSpPr txBox="1">
            <a:spLocks noGrp="1"/>
          </p:cNvSpPr>
          <p:nvPr>
            <p:ph type="title"/>
          </p:nvPr>
        </p:nvSpPr>
        <p:spPr>
          <a:xfrm>
            <a:off x="226800" y="269917"/>
            <a:ext cx="7225309" cy="503899"/>
          </a:xfrm>
          <a:prstGeom prst="rect">
            <a:avLst/>
          </a:prstGeom>
        </p:spPr>
        <p:txBody>
          <a:bodyPr/>
          <a:lstStyle>
            <a:lvl1pPr>
              <a:defRPr sz="2400" b="1">
                <a:latin typeface="Georgia"/>
                <a:ea typeface="Georgia"/>
                <a:cs typeface="Georgia"/>
                <a:sym typeface="Georgia"/>
              </a:defRPr>
            </a:lvl1pPr>
          </a:lstStyle>
          <a:p>
            <a:r>
              <a:t>Arguments against the resolution</a:t>
            </a:r>
          </a:p>
        </p:txBody>
      </p:sp>
      <p:sp>
        <p:nvSpPr>
          <p:cNvPr id="257" name="Content Placeholder 2"/>
          <p:cNvSpPr txBox="1">
            <a:spLocks noGrp="1"/>
          </p:cNvSpPr>
          <p:nvPr>
            <p:ph type="body" idx="1"/>
          </p:nvPr>
        </p:nvSpPr>
        <p:spPr>
          <a:xfrm>
            <a:off x="226800" y="1132034"/>
            <a:ext cx="8650487" cy="3599289"/>
          </a:xfrm>
          <a:prstGeom prst="rect">
            <a:avLst/>
          </a:prstGeom>
        </p:spPr>
        <p:txBody>
          <a:bodyPr/>
          <a:lstStyle/>
          <a:p>
            <a:pPr>
              <a:spcBef>
                <a:spcPts val="400"/>
              </a:spcBef>
              <a:defRPr sz="1800"/>
            </a:pPr>
            <a:r>
              <a:t>There has been a continued focus on mental health amongst policymakers and the health sector, with a number of recent announcements aimed at further improving access to treatment.</a:t>
            </a:r>
          </a:p>
          <a:p>
            <a:pPr marL="0" indent="0">
              <a:buSzTx/>
              <a:buNone/>
              <a:defRPr sz="1800"/>
            </a:pPr>
            <a:endParaRPr/>
          </a:p>
          <a:p>
            <a:pPr>
              <a:spcBef>
                <a:spcPts val="400"/>
              </a:spcBef>
              <a:defRPr sz="1800"/>
            </a:pPr>
            <a:r>
              <a:t>There are already a number of national campaigns focussed on this subject – is there more the WI could add?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226800" y="269917"/>
            <a:ext cx="7225309" cy="503899"/>
          </a:xfrm>
          <a:prstGeom prst="rect">
            <a:avLst/>
          </a:prstGeom>
        </p:spPr>
        <p:txBody>
          <a:bodyPr/>
          <a:lstStyle>
            <a:lvl1pPr>
              <a:defRPr sz="2400" b="1">
                <a:latin typeface="Georgia"/>
                <a:ea typeface="Georgia"/>
                <a:cs typeface="Georgia"/>
                <a:sym typeface="Georgia"/>
              </a:defRPr>
            </a:lvl1pPr>
          </a:lstStyle>
          <a:p>
            <a:r>
              <a:t>Further information</a:t>
            </a:r>
          </a:p>
        </p:txBody>
      </p:sp>
      <p:sp>
        <p:nvSpPr>
          <p:cNvPr id="260" name="Content Placeholder 2"/>
          <p:cNvSpPr txBox="1">
            <a:spLocks noGrp="1"/>
          </p:cNvSpPr>
          <p:nvPr>
            <p:ph type="body" idx="1"/>
          </p:nvPr>
        </p:nvSpPr>
        <p:spPr>
          <a:xfrm>
            <a:off x="226800" y="1132034"/>
            <a:ext cx="8650487" cy="3887988"/>
          </a:xfrm>
          <a:prstGeom prst="rect">
            <a:avLst/>
          </a:prstGeom>
        </p:spPr>
        <p:txBody>
          <a:bodyPr/>
          <a:lstStyle/>
          <a:p>
            <a:pPr marL="0" indent="0">
              <a:spcBef>
                <a:spcPts val="400"/>
              </a:spcBef>
              <a:buSzTx/>
              <a:buNone/>
              <a:defRPr sz="2000" b="1"/>
            </a:pPr>
            <a:r>
              <a:t>NFWI Public Affairs Department</a:t>
            </a:r>
          </a:p>
          <a:p>
            <a:pPr marL="0" indent="0">
              <a:spcBef>
                <a:spcPts val="400"/>
              </a:spcBef>
              <a:buSzTx/>
              <a:buNone/>
              <a:defRPr sz="2000"/>
            </a:pPr>
            <a:r>
              <a:t>E: pa@nfwi.org.uk   T: 020 7371 9300</a:t>
            </a:r>
          </a:p>
          <a:p>
            <a:pPr marL="0" indent="0">
              <a:spcBef>
                <a:spcPts val="400"/>
              </a:spcBef>
              <a:buSzTx/>
              <a:buNone/>
              <a:defRPr sz="2000"/>
            </a:pPr>
            <a:r>
              <a:rPr u="sng">
                <a:solidFill>
                  <a:srgbClr val="0000FF"/>
                </a:solidFill>
                <a:uFill>
                  <a:solidFill>
                    <a:srgbClr val="0000FF"/>
                  </a:solidFill>
                </a:uFill>
                <a:hlinkClick r:id="rId2"/>
              </a:rPr>
              <a:t>https://www.thewi.org.uk/campaigns</a:t>
            </a:r>
            <a:r>
              <a:t> </a:t>
            </a:r>
          </a:p>
          <a:p>
            <a:pPr marL="0" indent="0">
              <a:buSzTx/>
              <a:buNone/>
              <a:defRPr sz="2000"/>
            </a:pPr>
            <a:endParaRPr/>
          </a:p>
          <a:p>
            <a:pPr marL="0" indent="0">
              <a:spcBef>
                <a:spcPts val="400"/>
              </a:spcBef>
              <a:buSzTx/>
              <a:buNone/>
              <a:defRPr sz="2000" b="1"/>
            </a:pPr>
            <a:r>
              <a:t>Mind:</a:t>
            </a:r>
            <a:r>
              <a:rPr b="0"/>
              <a:t> </a:t>
            </a:r>
            <a:r>
              <a:rPr b="0" u="sng">
                <a:solidFill>
                  <a:srgbClr val="0000FF"/>
                </a:solidFill>
                <a:uFill>
                  <a:solidFill>
                    <a:srgbClr val="0000FF"/>
                  </a:solidFill>
                </a:uFill>
                <a:hlinkClick r:id="rId3"/>
              </a:rPr>
              <a:t>https://www.mind.org.uk/</a:t>
            </a:r>
            <a:r>
              <a:rPr b="0"/>
              <a:t> </a:t>
            </a:r>
          </a:p>
          <a:p>
            <a:pPr marL="0" indent="0">
              <a:buSzTx/>
              <a:buNone/>
              <a:defRPr sz="2000"/>
            </a:pPr>
            <a:endParaRPr b="0"/>
          </a:p>
          <a:p>
            <a:pPr marL="0" indent="0">
              <a:spcBef>
                <a:spcPts val="400"/>
              </a:spcBef>
              <a:buSzTx/>
              <a:buNone/>
              <a:defRPr sz="2000" b="1"/>
            </a:pPr>
            <a:r>
              <a:t>Mental Health Foundation:</a:t>
            </a:r>
            <a:r>
              <a:rPr b="0"/>
              <a:t> </a:t>
            </a:r>
            <a:r>
              <a:rPr b="0" u="sng">
                <a:solidFill>
                  <a:srgbClr val="0000FF"/>
                </a:solidFill>
                <a:uFill>
                  <a:solidFill>
                    <a:srgbClr val="0000FF"/>
                  </a:solidFill>
                </a:uFill>
                <a:hlinkClick r:id="rId4"/>
              </a:rPr>
              <a:t>https://www.mentalhealth.org.uk/</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1065</Words>
  <Application>Microsoft Office PowerPoint</Application>
  <PresentationFormat>On-screen Show (16:9)</PresentationFormat>
  <Paragraphs>102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Outline of presentation</vt:lpstr>
      <vt:lpstr>What is the scale of the problem? </vt:lpstr>
      <vt:lpstr>The current situation in the UK</vt:lpstr>
      <vt:lpstr>The current situation in the UK continued…</vt:lpstr>
      <vt:lpstr>How the WI work could work on this resolution</vt:lpstr>
      <vt:lpstr>Arguments for the resolution</vt:lpstr>
      <vt:lpstr>Arguments against the resolution</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Page</dc:creator>
  <cp:lastModifiedBy>Alexandra Barker</cp:lastModifiedBy>
  <cp:revision>4</cp:revision>
  <dcterms:modified xsi:type="dcterms:W3CDTF">2018-06-04T13:00:40Z</dcterms:modified>
</cp:coreProperties>
</file>