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4"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66" autoAdjust="0"/>
  </p:normalViewPr>
  <p:slideViewPr>
    <p:cSldViewPr>
      <p:cViewPr varScale="1">
        <p:scale>
          <a:sx n="76" d="100"/>
          <a:sy n="76" d="100"/>
        </p:scale>
        <p:origin x="-9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68C05-ADE5-487F-B69B-B4B1166D12FA}" type="datetimeFigureOut">
              <a:rPr lang="en-GB" smtClean="0"/>
              <a:t>05/11/2018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7B90F-DF8C-4ADD-BFB7-B89334F654E3}" type="slidenum">
              <a:rPr lang="en-GB" smtClean="0"/>
              <a:t>‹#›</a:t>
            </a:fld>
            <a:endParaRPr lang="en-GB" dirty="0"/>
          </a:p>
        </p:txBody>
      </p:sp>
    </p:spTree>
    <p:extLst>
      <p:ext uri="{BB962C8B-B14F-4D97-AF65-F5344CB8AC3E}">
        <p14:creationId xmlns:p14="http://schemas.microsoft.com/office/powerpoint/2010/main" val="332641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smtClean="0">
                <a:solidFill>
                  <a:schemeClr val="accent3">
                    <a:lumMod val="50000"/>
                  </a:schemeClr>
                </a:solidFill>
                <a:latin typeface="Georgia" panose="02040502050405020303" pitchFamily="18" charset="0"/>
              </a:rPr>
              <a:t>Point 1: </a:t>
            </a:r>
            <a:r>
              <a:rPr lang="en-GB" sz="1200" dirty="0" smtClean="0">
                <a:solidFill>
                  <a:schemeClr val="accent3">
                    <a:lumMod val="50000"/>
                  </a:schemeClr>
                </a:solidFill>
                <a:latin typeface="Georgia" panose="02040502050405020303" pitchFamily="18" charset="0"/>
              </a:rPr>
              <a:t>In June 2018, the</a:t>
            </a:r>
            <a:r>
              <a:rPr lang="en-GB" sz="1200" baseline="0" dirty="0" smtClean="0">
                <a:solidFill>
                  <a:schemeClr val="accent3">
                    <a:lumMod val="50000"/>
                  </a:schemeClr>
                </a:solidFill>
                <a:latin typeface="Georgia" panose="02040502050405020303" pitchFamily="18" charset="0"/>
              </a:rPr>
              <a:t> Welsh strategy</a:t>
            </a:r>
            <a:r>
              <a:rPr lang="en-GB" sz="1200" dirty="0" smtClean="0">
                <a:solidFill>
                  <a:schemeClr val="accent3">
                    <a:lumMod val="50000"/>
                  </a:schemeClr>
                </a:solidFill>
                <a:latin typeface="Georgia" panose="02040502050405020303" pitchFamily="18" charset="0"/>
              </a:rPr>
              <a:t> was updated (following an earlier revision in 2009) to include commitments such as:</a:t>
            </a:r>
          </a:p>
          <a:p>
            <a:r>
              <a:rPr lang="en-GB" sz="1200" dirty="0" smtClean="0">
                <a:solidFill>
                  <a:schemeClr val="accent3">
                    <a:lumMod val="50000"/>
                  </a:schemeClr>
                </a:solidFill>
                <a:latin typeface="Georgia" panose="02040502050405020303" pitchFamily="18" charset="0"/>
              </a:rPr>
              <a:t> </a:t>
            </a:r>
          </a:p>
          <a:p>
            <a:pPr marL="285750" lvl="0" indent="-285750">
              <a:buFont typeface="Courier New" panose="02070309020205020404" pitchFamily="49" charset="0"/>
              <a:buChar char="o"/>
            </a:pPr>
            <a:r>
              <a:rPr lang="en-GB" sz="1200" dirty="0" smtClean="0">
                <a:solidFill>
                  <a:schemeClr val="accent3">
                    <a:lumMod val="50000"/>
                  </a:schemeClr>
                </a:solidFill>
                <a:latin typeface="Georgia" panose="02040502050405020303" pitchFamily="18" charset="0"/>
              </a:rPr>
              <a:t>Achieving at least the minimum planting rate of 2,000ha each year from 2020 to 2030, as recommended by the UK Climate Change Committee. </a:t>
            </a:r>
          </a:p>
          <a:p>
            <a:pPr marL="285750" lvl="0" indent="-285750">
              <a:buFont typeface="Courier New" panose="02070309020205020404" pitchFamily="49" charset="0"/>
              <a:buChar char="o"/>
            </a:pPr>
            <a:r>
              <a:rPr lang="en-GB" sz="1200" dirty="0" smtClean="0">
                <a:solidFill>
                  <a:schemeClr val="accent3">
                    <a:lumMod val="50000"/>
                  </a:schemeClr>
                </a:solidFill>
                <a:latin typeface="Georgia" panose="02040502050405020303" pitchFamily="18" charset="0"/>
              </a:rPr>
              <a:t>Increasing tree cover in the wider environment, on farms and the rural landscape and in and around towns and cities.</a:t>
            </a:r>
          </a:p>
          <a:p>
            <a:pPr marL="0" lvl="0" indent="0">
              <a:buFont typeface="Courier New" panose="02070309020205020404" pitchFamily="49" charset="0"/>
              <a:buNone/>
            </a:pPr>
            <a:endParaRPr lang="en-GB" sz="1200" dirty="0" smtClean="0">
              <a:solidFill>
                <a:schemeClr val="accent3">
                  <a:lumMod val="50000"/>
                </a:schemeClr>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smtClean="0">
                <a:solidFill>
                  <a:schemeClr val="accent3">
                    <a:lumMod val="50000"/>
                  </a:schemeClr>
                </a:solidFill>
                <a:latin typeface="Georgia" panose="02040502050405020303" pitchFamily="18" charset="0"/>
              </a:rPr>
              <a:t>Point 3: </a:t>
            </a:r>
            <a:r>
              <a:rPr lang="en-GB" sz="1200" dirty="0" smtClean="0">
                <a:solidFill>
                  <a:schemeClr val="accent3">
                    <a:lumMod val="50000"/>
                  </a:schemeClr>
                </a:solidFill>
                <a:latin typeface="Georgia" panose="02040502050405020303" pitchFamily="18" charset="0"/>
              </a:rPr>
              <a:t>The Woodland Trust has highlighted that currently 400 hectares per year are planted in Wales, which is much lower than the target of 2,000 hectares. </a:t>
            </a:r>
          </a:p>
          <a:p>
            <a:pPr marL="0" lvl="0" indent="0">
              <a:buFont typeface="Courier New" panose="02070309020205020404" pitchFamily="49" charset="0"/>
              <a:buNone/>
            </a:pPr>
            <a:endParaRPr lang="en-GB" dirty="0" smtClean="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b="1" dirty="0" smtClean="0"/>
              <a:t>Point 4: </a:t>
            </a:r>
            <a:r>
              <a:rPr lang="en-GB" sz="1200" dirty="0" smtClean="0">
                <a:solidFill>
                  <a:schemeClr val="accent3">
                    <a:lumMod val="50000"/>
                  </a:schemeClr>
                </a:solidFill>
                <a:latin typeface="Georgia" panose="02040502050405020303" pitchFamily="18" charset="0"/>
              </a:rPr>
              <a:t>It noted that “since 2010, Wales has managed to plant just one-tenth of its target of 35,000 ha, with 90% of this being broadleaved woodland and planting rates since 2014 have been especially poor”. </a:t>
            </a:r>
          </a:p>
          <a:p>
            <a:pPr marL="0" lvl="0" indent="0">
              <a:buFont typeface="Courier New" panose="02070309020205020404" pitchFamily="49" charset="0"/>
              <a:buNone/>
            </a:pPr>
            <a:endParaRPr lang="en-GB" b="1" dirty="0"/>
          </a:p>
        </p:txBody>
      </p:sp>
      <p:sp>
        <p:nvSpPr>
          <p:cNvPr id="4" name="Slide Number Placeholder 3"/>
          <p:cNvSpPr>
            <a:spLocks noGrp="1"/>
          </p:cNvSpPr>
          <p:nvPr>
            <p:ph type="sldNum" sz="quarter" idx="10"/>
          </p:nvPr>
        </p:nvSpPr>
        <p:spPr/>
        <p:txBody>
          <a:bodyPr/>
          <a:lstStyle/>
          <a:p>
            <a:fld id="{69F7B90F-DF8C-4ADD-BFB7-B89334F654E3}" type="slidenum">
              <a:rPr lang="en-GB" smtClean="0"/>
              <a:t>4</a:t>
            </a:fld>
            <a:endParaRPr lang="en-GB" dirty="0"/>
          </a:p>
        </p:txBody>
      </p:sp>
    </p:spTree>
    <p:extLst>
      <p:ext uri="{BB962C8B-B14F-4D97-AF65-F5344CB8AC3E}">
        <p14:creationId xmlns:p14="http://schemas.microsoft.com/office/powerpoint/2010/main" val="242078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3">
                    <a:lumMod val="50000"/>
                  </a:schemeClr>
                </a:solidFill>
                <a:latin typeface="Georgia" panose="02040502050405020303" pitchFamily="18" charset="0"/>
              </a:rPr>
              <a:t>Point 1:</a:t>
            </a:r>
            <a:r>
              <a:rPr lang="en-GB" sz="1200" dirty="0" smtClean="0">
                <a:solidFill>
                  <a:schemeClr val="accent3">
                    <a:lumMod val="50000"/>
                  </a:schemeClr>
                </a:solidFill>
                <a:latin typeface="Georgia" panose="02040502050405020303" pitchFamily="18" charset="0"/>
              </a:rPr>
              <a:t> He has also been tasked with working alongside mayors and city leaders to prevent the unnecessary felling of ‘street trees’. This is part of the Government’s 25 Year Environment Plan, launched in January 2018.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3">
                    <a:lumMod val="50000"/>
                  </a:schemeClr>
                </a:solidFill>
                <a:latin typeface="Georgia" panose="02040502050405020303" pitchFamily="18" charset="0"/>
              </a:rPr>
              <a:t>Point 4:</a:t>
            </a:r>
            <a:r>
              <a:rPr lang="en-GB" sz="1200" dirty="0" smtClean="0">
                <a:solidFill>
                  <a:schemeClr val="accent3">
                    <a:lumMod val="50000"/>
                  </a:schemeClr>
                </a:solidFill>
                <a:latin typeface="Georgia" panose="02040502050405020303" pitchFamily="18" charset="0"/>
              </a:rPr>
              <a:t> While Government investment has been welcomed, charities have warned that it’s not enough. Responding to the Chancellor’s announcement of £60 million, Friends of the Earth said “we need to double the UK’s forest cover if we’re going to avoid climate breakdown, and this won’t be nearly enough money."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3">
                  <a:lumMod val="50000"/>
                </a:schemeClr>
              </a:solidFill>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3">
                    <a:lumMod val="50000"/>
                  </a:schemeClr>
                </a:solidFill>
                <a:latin typeface="Georgia" panose="02040502050405020303" pitchFamily="18" charset="0"/>
              </a:rPr>
              <a:t>Point 5:</a:t>
            </a:r>
            <a:r>
              <a:rPr lang="en-GB" sz="1200" dirty="0" smtClean="0">
                <a:solidFill>
                  <a:schemeClr val="accent3">
                    <a:lumMod val="50000"/>
                  </a:schemeClr>
                </a:solidFill>
                <a:latin typeface="Georgia" panose="02040502050405020303" pitchFamily="18" charset="0"/>
              </a:rPr>
              <a:t> They have argued that “the £10m promised for new urban trees won’t go far.  When compared to the losses we have recently seen, it is doubtful that there will even be a net uplift in tree numbers with that investment”.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3">
                  <a:lumMod val="50000"/>
                </a:schemeClr>
              </a:solidFill>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3">
                    <a:lumMod val="50000"/>
                  </a:schemeClr>
                </a:solidFill>
                <a:latin typeface="Georgia" panose="02040502050405020303" pitchFamily="18" charset="0"/>
              </a:rPr>
              <a:t>Point 6: </a:t>
            </a:r>
            <a:r>
              <a:rPr lang="en-GB" sz="1200" dirty="0" smtClean="0">
                <a:solidFill>
                  <a:schemeClr val="accent3">
                    <a:lumMod val="50000"/>
                  </a:schemeClr>
                </a:solidFill>
                <a:latin typeface="Georgia" panose="02040502050405020303" pitchFamily="18" charset="0"/>
              </a:rPr>
              <a:t>Which means that councils have to balance the value of trees with the cost of maintaining them and the potential insurance risks if they are found to contribute to accidents. </a:t>
            </a:r>
          </a:p>
          <a:p>
            <a:endParaRPr lang="en-GB" dirty="0"/>
          </a:p>
        </p:txBody>
      </p:sp>
      <p:sp>
        <p:nvSpPr>
          <p:cNvPr id="4" name="Slide Number Placeholder 3"/>
          <p:cNvSpPr>
            <a:spLocks noGrp="1"/>
          </p:cNvSpPr>
          <p:nvPr>
            <p:ph type="sldNum" sz="quarter" idx="10"/>
          </p:nvPr>
        </p:nvSpPr>
        <p:spPr/>
        <p:txBody>
          <a:bodyPr/>
          <a:lstStyle/>
          <a:p>
            <a:fld id="{69F7B90F-DF8C-4ADD-BFB7-B89334F654E3}" type="slidenum">
              <a:rPr lang="en-GB" smtClean="0"/>
              <a:t>5</a:t>
            </a:fld>
            <a:endParaRPr lang="en-GB" dirty="0"/>
          </a:p>
        </p:txBody>
      </p:sp>
    </p:spTree>
    <p:extLst>
      <p:ext uri="{BB962C8B-B14F-4D97-AF65-F5344CB8AC3E}">
        <p14:creationId xmlns:p14="http://schemas.microsoft.com/office/powerpoint/2010/main" val="71461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F7B90F-DF8C-4ADD-BFB7-B89334F654E3}" type="slidenum">
              <a:rPr lang="en-GB" smtClean="0"/>
              <a:t>9</a:t>
            </a:fld>
            <a:endParaRPr lang="en-GB" dirty="0"/>
          </a:p>
        </p:txBody>
      </p:sp>
    </p:spTree>
    <p:extLst>
      <p:ext uri="{BB962C8B-B14F-4D97-AF65-F5344CB8AC3E}">
        <p14:creationId xmlns:p14="http://schemas.microsoft.com/office/powerpoint/2010/main" val="323767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139044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228939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315910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11420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5122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253676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428716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24018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333264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100443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65743-6E9F-4FAB-8CEA-25794E7F9790}" type="datetimeFigureOut">
              <a:rPr lang="en-GB" smtClean="0"/>
              <a:t>05/11/2018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F076C8-9106-4F86-8976-4D5F8A9C1344}" type="slidenum">
              <a:rPr lang="en-GB" smtClean="0"/>
              <a:t>‹#›</a:t>
            </a:fld>
            <a:endParaRPr lang="en-GB" dirty="0"/>
          </a:p>
        </p:txBody>
      </p:sp>
    </p:spTree>
    <p:extLst>
      <p:ext uri="{BB962C8B-B14F-4D97-AF65-F5344CB8AC3E}">
        <p14:creationId xmlns:p14="http://schemas.microsoft.com/office/powerpoint/2010/main" val="197699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65743-6E9F-4FAB-8CEA-25794E7F9790}" type="datetimeFigureOut">
              <a:rPr lang="en-GB" smtClean="0"/>
              <a:t>05/11/2018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076C8-9106-4F86-8976-4D5F8A9C1344}" type="slidenum">
              <a:rPr lang="en-GB" smtClean="0"/>
              <a:t>‹#›</a:t>
            </a:fld>
            <a:endParaRPr lang="en-GB" dirty="0"/>
          </a:p>
        </p:txBody>
      </p:sp>
    </p:spTree>
    <p:extLst>
      <p:ext uri="{BB962C8B-B14F-4D97-AF65-F5344CB8AC3E}">
        <p14:creationId xmlns:p14="http://schemas.microsoft.com/office/powerpoint/2010/main" val="226343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mRv1U59o0N0" TargetMode="External"/><Relationship Id="rId3" Type="http://schemas.openxmlformats.org/officeDocument/2006/relationships/image" Target="../media/image1.jpeg"/><Relationship Id="rId7" Type="http://schemas.openxmlformats.org/officeDocument/2006/relationships/hyperlink" Target="https://beta.gov.wales/sites/default/files/publications/2018-06/woodlands-for-wales-strategy_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news/tree-champion-to-expand-englands-woodland" TargetMode="External"/><Relationship Id="rId5" Type="http://schemas.openxmlformats.org/officeDocument/2006/relationships/hyperlink" Target="https://www.theguardian.com/environment/2018/jun/27/are-englands-trees-disappearing" TargetMode="External"/><Relationship Id="rId4" Type="http://schemas.openxmlformats.org/officeDocument/2006/relationships/hyperlink" Target="https://www.thewi.org.uk/campaig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3568" y="548680"/>
            <a:ext cx="7772400" cy="1470025"/>
          </a:xfrm>
        </p:spPr>
        <p:txBody>
          <a:bodyPr/>
          <a:lstStyle/>
          <a:p>
            <a:pPr algn="l">
              <a:defRPr sz="1400">
                <a:solidFill>
                  <a:srgbClr val="5E7803"/>
                </a:solidFill>
                <a:latin typeface="Georgia"/>
                <a:ea typeface="Georgia"/>
                <a:cs typeface="Georgia"/>
                <a:sym typeface="Georgia"/>
              </a:defRPr>
            </a:pPr>
            <a:r>
              <a:rPr lang="en-GB" dirty="0"/>
              <a:t>National Federation of Women’s Institutes</a:t>
            </a:r>
            <a:br>
              <a:rPr lang="en-GB" dirty="0"/>
            </a:br>
            <a:r>
              <a:rPr lang="en-GB" dirty="0"/>
              <a:t>Resolution Shortlist </a:t>
            </a:r>
            <a:br>
              <a:rPr lang="en-GB" dirty="0"/>
            </a:br>
            <a:r>
              <a:rPr lang="en-GB" dirty="0" smtClean="0"/>
              <a:t>November 2018</a:t>
            </a:r>
            <a:r>
              <a:rPr lang="en-GB" dirty="0"/>
              <a:t/>
            </a:r>
            <a:br>
              <a:rPr lang="en-GB" dirty="0"/>
            </a:br>
            <a:endParaRPr lang="en-GB" dirty="0"/>
          </a:p>
        </p:txBody>
      </p:sp>
      <p:pic>
        <p:nvPicPr>
          <p:cNvPr id="6" name="Picture 5" descr="Picture 4"/>
          <p:cNvPicPr>
            <a:picLocks noChangeAspect="1"/>
          </p:cNvPicPr>
          <p:nvPr/>
        </p:nvPicPr>
        <p:blipFill>
          <a:blip r:embed="rId2">
            <a:extLst/>
          </a:blip>
          <a:stretch>
            <a:fillRect/>
          </a:stretch>
        </p:blipFill>
        <p:spPr>
          <a:xfrm>
            <a:off x="6865990" y="548680"/>
            <a:ext cx="1666471" cy="1296144"/>
          </a:xfrm>
          <a:prstGeom prst="rect">
            <a:avLst/>
          </a:prstGeom>
          <a:ln w="12700">
            <a:miter lim="400000"/>
          </a:ln>
        </p:spPr>
      </p:pic>
      <p:sp>
        <p:nvSpPr>
          <p:cNvPr id="7" name="Subtitle 2"/>
          <p:cNvSpPr>
            <a:spLocks noGrp="1"/>
          </p:cNvSpPr>
          <p:nvPr>
            <p:ph type="subTitle" idx="1"/>
          </p:nvPr>
        </p:nvSpPr>
        <p:spPr>
          <a:xfrm>
            <a:off x="1300769" y="2420888"/>
            <a:ext cx="6254430" cy="648072"/>
          </a:xfrm>
        </p:spPr>
        <p:txBody>
          <a:bodyPr>
            <a:normAutofit fontScale="92500"/>
          </a:bodyPr>
          <a:lstStyle/>
          <a:p>
            <a:pPr algn="l">
              <a:defRPr sz="2400" b="1">
                <a:solidFill>
                  <a:srgbClr val="004236"/>
                </a:solidFill>
                <a:latin typeface="Georgia"/>
                <a:ea typeface="Georgia"/>
                <a:cs typeface="Georgia"/>
                <a:sym typeface="Georgia"/>
              </a:defRPr>
            </a:pPr>
            <a:r>
              <a:rPr lang="en-GB" dirty="0" smtClean="0"/>
              <a:t>Trees- improving the natural </a:t>
            </a:r>
            <a:r>
              <a:rPr lang="en-GB" dirty="0"/>
              <a:t>l</a:t>
            </a:r>
            <a:r>
              <a:rPr lang="en-GB" dirty="0" smtClean="0"/>
              <a:t>andscape</a:t>
            </a:r>
            <a:endParaRPr lang="en-GB" dirty="0"/>
          </a:p>
          <a:p>
            <a:endParaRPr lang="en-GB" dirty="0"/>
          </a:p>
        </p:txBody>
      </p:sp>
      <p:sp>
        <p:nvSpPr>
          <p:cNvPr id="8" name="TextBox 1"/>
          <p:cNvSpPr txBox="1"/>
          <p:nvPr/>
        </p:nvSpPr>
        <p:spPr>
          <a:xfrm>
            <a:off x="711065" y="3212976"/>
            <a:ext cx="7488833" cy="25853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i="1">
                <a:solidFill>
                  <a:srgbClr val="004236"/>
                </a:solidFill>
                <a:latin typeface="Georgia"/>
                <a:ea typeface="Georgia"/>
                <a:cs typeface="Georgia"/>
                <a:sym typeface="Georgia"/>
              </a:defRPr>
            </a:lvl1pPr>
          </a:lstStyle>
          <a:p>
            <a:r>
              <a:rPr sz="1800" dirty="0" smtClean="0">
                <a:solidFill>
                  <a:schemeClr val="accent3">
                    <a:lumMod val="50000"/>
                  </a:schemeClr>
                </a:solidFill>
              </a:rPr>
              <a:t>“</a:t>
            </a:r>
            <a:r>
              <a:rPr lang="en-GB" sz="1800" dirty="0">
                <a:solidFill>
                  <a:schemeClr val="accent3">
                    <a:lumMod val="50000"/>
                  </a:schemeClr>
                </a:solidFill>
              </a:rPr>
              <a:t>To improve air quality, mitigate climate change, reduce flooding and erosion, and visually enhance the environments where we live, work and visit, the NFWI calls on WI members to take action and plant trees, protect trees and woodland, enjoy the opportunities for nature in their local environment – and inspire others to do the same. The NFWI also calls on the Government at both national and local levels to make a strenuous effort (and legislate where necessary) to increase the number of trees </a:t>
            </a:r>
            <a:r>
              <a:rPr lang="en-GB" sz="1800" dirty="0" smtClean="0">
                <a:solidFill>
                  <a:schemeClr val="accent3">
                    <a:lumMod val="50000"/>
                  </a:schemeClr>
                </a:solidFill>
              </a:rPr>
              <a:t>planted</a:t>
            </a:r>
            <a:r>
              <a:rPr sz="1800" dirty="0" smtClean="0">
                <a:solidFill>
                  <a:schemeClr val="accent3">
                    <a:lumMod val="50000"/>
                  </a:schemeClr>
                </a:solidFill>
              </a:rPr>
              <a:t>”</a:t>
            </a:r>
            <a:endParaRPr sz="1800" dirty="0">
              <a:solidFill>
                <a:schemeClr val="accent3">
                  <a:lumMod val="50000"/>
                </a:schemeClr>
              </a:solidFill>
            </a:endParaRPr>
          </a:p>
        </p:txBody>
      </p:sp>
    </p:spTree>
    <p:extLst>
      <p:ext uri="{BB962C8B-B14F-4D97-AF65-F5344CB8AC3E}">
        <p14:creationId xmlns:p14="http://schemas.microsoft.com/office/powerpoint/2010/main" val="496048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9553" y="476672"/>
            <a:ext cx="4032448" cy="503900"/>
          </a:xfrm>
          <a:prstGeom prst="rect">
            <a:avLst/>
          </a:prstGeom>
        </p:spPr>
        <p:txBody>
          <a:bodyPr/>
          <a:lstStyle>
            <a:lvl1pPr>
              <a:defRPr sz="2400" b="1">
                <a:latin typeface="Georgia"/>
                <a:ea typeface="Georgia"/>
                <a:cs typeface="Georgia"/>
                <a:sym typeface="Georgia"/>
              </a:defRPr>
            </a:lvl1pPr>
          </a:lstStyle>
          <a:p>
            <a:pPr algn="l"/>
            <a:r>
              <a:rPr dirty="0">
                <a:solidFill>
                  <a:srgbClr val="004236"/>
                </a:solidFill>
              </a:rPr>
              <a:t>Outline of presentation</a:t>
            </a:r>
          </a:p>
        </p:txBody>
      </p:sp>
      <p:grpSp>
        <p:nvGrpSpPr>
          <p:cNvPr id="5" name="Group 4"/>
          <p:cNvGrpSpPr/>
          <p:nvPr/>
        </p:nvGrpSpPr>
        <p:grpSpPr>
          <a:xfrm>
            <a:off x="539552" y="324639"/>
            <a:ext cx="8064896" cy="728097"/>
            <a:chOff x="539552" y="324639"/>
            <a:chExt cx="8064896" cy="728097"/>
          </a:xfrm>
        </p:grpSpPr>
        <p:cxnSp>
          <p:nvCxnSpPr>
            <p:cNvPr id="6" name="Straight Connector 5"/>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Picture 4"/>
            <p:cNvPicPr>
              <a:picLocks noChangeAspect="1"/>
            </p:cNvPicPr>
            <p:nvPr/>
          </p:nvPicPr>
          <p:blipFill>
            <a:blip r:embed="rId2">
              <a:extLst/>
            </a:blip>
            <a:stretch>
              <a:fillRect/>
            </a:stretch>
          </p:blipFill>
          <p:spPr>
            <a:xfrm>
              <a:off x="7578916" y="324639"/>
              <a:ext cx="936125" cy="728097"/>
            </a:xfrm>
            <a:prstGeom prst="rect">
              <a:avLst/>
            </a:prstGeom>
            <a:ln w="12700">
              <a:miter lim="400000"/>
            </a:ln>
          </p:spPr>
        </p:pic>
      </p:grpSp>
      <p:sp>
        <p:nvSpPr>
          <p:cNvPr id="8" name="Content Placeholder 2"/>
          <p:cNvSpPr txBox="1">
            <a:spLocks/>
          </p:cNvSpPr>
          <p:nvPr/>
        </p:nvSpPr>
        <p:spPr>
          <a:xfrm>
            <a:off x="323526" y="1484784"/>
            <a:ext cx="8650487" cy="35992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400"/>
              </a:spcBef>
              <a:defRPr sz="1800"/>
            </a:pPr>
            <a:r>
              <a:rPr lang="en-GB" sz="1800" dirty="0" smtClean="0">
                <a:solidFill>
                  <a:schemeClr val="accent3">
                    <a:lumMod val="50000"/>
                  </a:schemeClr>
                </a:solidFill>
                <a:latin typeface="Georgia" panose="02040502050405020303" pitchFamily="18" charset="0"/>
              </a:rPr>
              <a:t>What is the scale of the problem? </a:t>
            </a:r>
          </a:p>
          <a:p>
            <a:pPr>
              <a:lnSpc>
                <a:spcPct val="150000"/>
              </a:lnSpc>
              <a:spcBef>
                <a:spcPts val="400"/>
              </a:spcBef>
              <a:defRPr sz="1800"/>
            </a:pPr>
            <a:r>
              <a:rPr lang="en-GB" sz="1800" dirty="0" smtClean="0">
                <a:solidFill>
                  <a:schemeClr val="accent3">
                    <a:lumMod val="50000"/>
                  </a:schemeClr>
                </a:solidFill>
                <a:latin typeface="Georgia" panose="02040502050405020303" pitchFamily="18" charset="0"/>
              </a:rPr>
              <a:t>The current situation in the UK </a:t>
            </a:r>
          </a:p>
          <a:p>
            <a:pPr>
              <a:lnSpc>
                <a:spcPct val="150000"/>
              </a:lnSpc>
              <a:spcBef>
                <a:spcPts val="400"/>
              </a:spcBef>
              <a:defRPr sz="1800"/>
            </a:pPr>
            <a:r>
              <a:rPr lang="en-GB" sz="1800" dirty="0" smtClean="0">
                <a:solidFill>
                  <a:schemeClr val="accent3">
                    <a:lumMod val="50000"/>
                  </a:schemeClr>
                </a:solidFill>
                <a:latin typeface="Georgia" panose="02040502050405020303" pitchFamily="18" charset="0"/>
              </a:rPr>
              <a:t>How the WI could work on this issue if it was passed </a:t>
            </a:r>
          </a:p>
          <a:p>
            <a:pPr>
              <a:lnSpc>
                <a:spcPct val="150000"/>
              </a:lnSpc>
              <a:spcBef>
                <a:spcPts val="400"/>
              </a:spcBef>
              <a:defRPr sz="1800"/>
            </a:pPr>
            <a:r>
              <a:rPr lang="en-GB" sz="1800" dirty="0" smtClean="0">
                <a:solidFill>
                  <a:schemeClr val="accent3">
                    <a:lumMod val="50000"/>
                  </a:schemeClr>
                </a:solidFill>
                <a:latin typeface="Georgia" panose="02040502050405020303" pitchFamily="18" charset="0"/>
              </a:rPr>
              <a:t>Arguments for the resolution </a:t>
            </a:r>
          </a:p>
          <a:p>
            <a:pPr>
              <a:lnSpc>
                <a:spcPct val="150000"/>
              </a:lnSpc>
              <a:spcBef>
                <a:spcPts val="400"/>
              </a:spcBef>
              <a:defRPr sz="1800"/>
            </a:pPr>
            <a:r>
              <a:rPr lang="en-GB" sz="1800" dirty="0" smtClean="0">
                <a:solidFill>
                  <a:schemeClr val="accent3">
                    <a:lumMod val="50000"/>
                  </a:schemeClr>
                </a:solidFill>
                <a:latin typeface="Georgia" panose="02040502050405020303" pitchFamily="18" charset="0"/>
              </a:rPr>
              <a:t>Arguments against the resolution</a:t>
            </a:r>
          </a:p>
          <a:p>
            <a:pPr>
              <a:lnSpc>
                <a:spcPct val="150000"/>
              </a:lnSpc>
              <a:spcBef>
                <a:spcPts val="400"/>
              </a:spcBef>
              <a:defRPr sz="1800"/>
            </a:pPr>
            <a:r>
              <a:rPr lang="en-GB" sz="1800" dirty="0" smtClean="0">
                <a:solidFill>
                  <a:schemeClr val="accent3">
                    <a:lumMod val="50000"/>
                  </a:schemeClr>
                </a:solidFill>
                <a:latin typeface="Georgia" panose="02040502050405020303" pitchFamily="18" charset="0"/>
              </a:rPr>
              <a:t>Further information </a:t>
            </a:r>
            <a:endParaRPr lang="en-GB" sz="1800" dirty="0">
              <a:solidFill>
                <a:schemeClr val="accent3">
                  <a:lumMod val="50000"/>
                </a:schemeClr>
              </a:solidFill>
              <a:latin typeface="Georgia" panose="020405020504050203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95" y="4221088"/>
            <a:ext cx="3023828" cy="2015885"/>
          </a:xfrm>
          <a:prstGeom prst="rect">
            <a:avLst/>
          </a:prstGeom>
        </p:spPr>
      </p:pic>
    </p:spTree>
    <p:extLst>
      <p:ext uri="{BB962C8B-B14F-4D97-AF65-F5344CB8AC3E}">
        <p14:creationId xmlns:p14="http://schemas.microsoft.com/office/powerpoint/2010/main" val="25763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9552" y="324639"/>
            <a:ext cx="8064896" cy="728097"/>
            <a:chOff x="539552" y="324639"/>
            <a:chExt cx="8064896" cy="728097"/>
          </a:xfrm>
        </p:grpSpPr>
        <p:cxnSp>
          <p:nvCxnSpPr>
            <p:cNvPr id="5" name="Straight Connector 4"/>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Picture 4"/>
            <p:cNvPicPr>
              <a:picLocks noChangeAspect="1"/>
            </p:cNvPicPr>
            <p:nvPr/>
          </p:nvPicPr>
          <p:blipFill>
            <a:blip r:embed="rId2">
              <a:extLst/>
            </a:blip>
            <a:stretch>
              <a:fillRect/>
            </a:stretch>
          </p:blipFill>
          <p:spPr>
            <a:xfrm>
              <a:off x="7578916" y="324639"/>
              <a:ext cx="936125" cy="728097"/>
            </a:xfrm>
            <a:prstGeom prst="rect">
              <a:avLst/>
            </a:prstGeom>
            <a:ln w="12700">
              <a:miter lim="400000"/>
            </a:ln>
          </p:spPr>
        </p:pic>
      </p:grpSp>
      <p:sp>
        <p:nvSpPr>
          <p:cNvPr id="7" name="Title 1"/>
          <p:cNvSpPr txBox="1">
            <a:spLocks noGrp="1"/>
          </p:cNvSpPr>
          <p:nvPr>
            <p:ph type="title"/>
          </p:nvPr>
        </p:nvSpPr>
        <p:spPr>
          <a:xfrm>
            <a:off x="539552" y="436737"/>
            <a:ext cx="5652379" cy="503900"/>
          </a:xfrm>
          <a:prstGeom prst="rect">
            <a:avLst/>
          </a:prstGeom>
        </p:spPr>
        <p:txBody>
          <a:bodyPr/>
          <a:lstStyle>
            <a:lvl1pPr>
              <a:defRPr sz="2400" b="1">
                <a:latin typeface="Georgia"/>
                <a:ea typeface="Georgia"/>
                <a:cs typeface="Georgia"/>
                <a:sym typeface="Georgia"/>
              </a:defRPr>
            </a:lvl1pPr>
          </a:lstStyle>
          <a:p>
            <a:pPr algn="l"/>
            <a:r>
              <a:rPr dirty="0">
                <a:solidFill>
                  <a:srgbClr val="004236"/>
                </a:solidFill>
              </a:rPr>
              <a:t>What is the scale of the problem? </a:t>
            </a:r>
          </a:p>
        </p:txBody>
      </p:sp>
      <p:sp>
        <p:nvSpPr>
          <p:cNvPr id="2" name="TextBox 1"/>
          <p:cNvSpPr txBox="1"/>
          <p:nvPr/>
        </p:nvSpPr>
        <p:spPr>
          <a:xfrm>
            <a:off x="539552" y="1468660"/>
            <a:ext cx="7704856"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In the UK, forests cover </a:t>
            </a:r>
            <a:r>
              <a:rPr lang="en-GB" b="1" dirty="0">
                <a:solidFill>
                  <a:schemeClr val="accent3">
                    <a:lumMod val="50000"/>
                  </a:schemeClr>
                </a:solidFill>
                <a:latin typeface="Georgia" panose="02040502050405020303" pitchFamily="18" charset="0"/>
              </a:rPr>
              <a:t>just 13% </a:t>
            </a:r>
            <a:r>
              <a:rPr lang="en-GB" dirty="0">
                <a:solidFill>
                  <a:schemeClr val="accent3">
                    <a:lumMod val="50000"/>
                  </a:schemeClr>
                </a:solidFill>
                <a:latin typeface="Georgia" panose="02040502050405020303" pitchFamily="18" charset="0"/>
              </a:rPr>
              <a:t>of the total land area, compared with the European average of </a:t>
            </a:r>
            <a:r>
              <a:rPr lang="en-GB" b="1" dirty="0">
                <a:solidFill>
                  <a:schemeClr val="accent3">
                    <a:lumMod val="50000"/>
                  </a:schemeClr>
                </a:solidFill>
                <a:latin typeface="Georgia" panose="02040502050405020303" pitchFamily="18" charset="0"/>
              </a:rPr>
              <a:t>38%</a:t>
            </a:r>
            <a:r>
              <a:rPr lang="en-GB" dirty="0">
                <a:solidFill>
                  <a:schemeClr val="accent3">
                    <a:lumMod val="50000"/>
                  </a:schemeClr>
                </a:solidFill>
                <a:latin typeface="Georgia" panose="02040502050405020303" pitchFamily="18" charset="0"/>
              </a:rPr>
              <a:t>. Coverage is slightly higher in Wales (</a:t>
            </a:r>
            <a:r>
              <a:rPr lang="en-GB" b="1" dirty="0">
                <a:solidFill>
                  <a:schemeClr val="accent3">
                    <a:lumMod val="50000"/>
                  </a:schemeClr>
                </a:solidFill>
                <a:latin typeface="Georgia" panose="02040502050405020303" pitchFamily="18" charset="0"/>
              </a:rPr>
              <a:t>15%</a:t>
            </a:r>
            <a:r>
              <a:rPr lang="en-GB" dirty="0">
                <a:solidFill>
                  <a:schemeClr val="accent3">
                    <a:lumMod val="50000"/>
                  </a:schemeClr>
                </a:solidFill>
                <a:latin typeface="Georgia" panose="02040502050405020303" pitchFamily="18" charset="0"/>
              </a:rPr>
              <a:t>) than in England (</a:t>
            </a:r>
            <a:r>
              <a:rPr lang="en-GB" b="1" dirty="0">
                <a:solidFill>
                  <a:schemeClr val="accent3">
                    <a:lumMod val="50000"/>
                  </a:schemeClr>
                </a:solidFill>
                <a:latin typeface="Georgia" panose="02040502050405020303" pitchFamily="18" charset="0"/>
              </a:rPr>
              <a:t>10%</a:t>
            </a:r>
            <a:r>
              <a:rPr lang="en-GB" dirty="0">
                <a:solidFill>
                  <a:schemeClr val="accent3">
                    <a:lumMod val="50000"/>
                  </a:schemeClr>
                </a:solidFill>
                <a:latin typeface="Georgia" panose="02040502050405020303" pitchFamily="18" charset="0"/>
              </a:rPr>
              <a:t>), but this is still considered low. </a:t>
            </a:r>
          </a:p>
          <a:p>
            <a:r>
              <a:rPr lang="en-GB" dirty="0">
                <a:solidFill>
                  <a:schemeClr val="accent3">
                    <a:lumMod val="50000"/>
                  </a:schemeClr>
                </a:solidFill>
                <a:latin typeface="Georgia" panose="02040502050405020303" pitchFamily="18" charset="0"/>
              </a:rPr>
              <a:t> </a:t>
            </a:r>
          </a:p>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The Woodland Trust has warned that “poor planting rates, woodland losses, and weak protection of ancient woods mean that in England, we are </a:t>
            </a:r>
            <a:r>
              <a:rPr lang="en-GB" b="1" dirty="0">
                <a:solidFill>
                  <a:schemeClr val="accent3">
                    <a:lumMod val="50000"/>
                  </a:schemeClr>
                </a:solidFill>
                <a:latin typeface="Georgia" panose="02040502050405020303" pitchFamily="18" charset="0"/>
              </a:rPr>
              <a:t>highly likely </a:t>
            </a:r>
            <a:r>
              <a:rPr lang="en-GB" dirty="0">
                <a:solidFill>
                  <a:schemeClr val="accent3">
                    <a:lumMod val="50000"/>
                  </a:schemeClr>
                </a:solidFill>
                <a:latin typeface="Georgia" panose="02040502050405020303" pitchFamily="18" charset="0"/>
              </a:rPr>
              <a:t>to be in a state of net deforestation, with some areas of woodland canopy felled or destroyed and not replanted”. </a:t>
            </a:r>
            <a:endParaRPr lang="en-GB" dirty="0" smtClean="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endParaRPr lang="en-GB" dirty="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smtClean="0">
                <a:solidFill>
                  <a:schemeClr val="accent3">
                    <a:lumMod val="50000"/>
                  </a:schemeClr>
                </a:solidFill>
                <a:latin typeface="Georgia" panose="02040502050405020303" pitchFamily="18" charset="0"/>
              </a:rPr>
              <a:t>Data </a:t>
            </a:r>
            <a:r>
              <a:rPr lang="en-GB" dirty="0">
                <a:solidFill>
                  <a:schemeClr val="accent3">
                    <a:lumMod val="50000"/>
                  </a:schemeClr>
                </a:solidFill>
                <a:latin typeface="Georgia" panose="02040502050405020303" pitchFamily="18" charset="0"/>
              </a:rPr>
              <a:t>obtained by The Sunday Times shows that in the last three years, more than </a:t>
            </a:r>
            <a:r>
              <a:rPr lang="en-GB" b="1" dirty="0">
                <a:solidFill>
                  <a:schemeClr val="accent3">
                    <a:lumMod val="50000"/>
                  </a:schemeClr>
                </a:solidFill>
                <a:latin typeface="Georgia" panose="02040502050405020303" pitchFamily="18" charset="0"/>
              </a:rPr>
              <a:t>110,000</a:t>
            </a:r>
            <a:r>
              <a:rPr lang="en-GB" dirty="0">
                <a:solidFill>
                  <a:schemeClr val="accent3">
                    <a:lumMod val="50000"/>
                  </a:schemeClr>
                </a:solidFill>
                <a:latin typeface="Georgia" panose="02040502050405020303" pitchFamily="18" charset="0"/>
              </a:rPr>
              <a:t> trees have been cut down by councils across the UK.  </a:t>
            </a:r>
          </a:p>
          <a:p>
            <a:r>
              <a:rPr lang="en-GB" dirty="0">
                <a:solidFill>
                  <a:schemeClr val="accent3">
                    <a:lumMod val="50000"/>
                  </a:schemeClr>
                </a:solidFill>
                <a:latin typeface="Georgia" panose="02040502050405020303" pitchFamily="18" charset="0"/>
              </a:rPr>
              <a:t> </a:t>
            </a:r>
          </a:p>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In its 25 year plan to improve the environment, the Government stressed the importance of planting more trees – “planting more trees provides not just new habitats for wildlife – it also helps </a:t>
            </a:r>
            <a:r>
              <a:rPr lang="en-GB" b="1" dirty="0">
                <a:solidFill>
                  <a:schemeClr val="accent3">
                    <a:lumMod val="50000"/>
                  </a:schemeClr>
                </a:solidFill>
                <a:latin typeface="Georgia" panose="02040502050405020303" pitchFamily="18" charset="0"/>
              </a:rPr>
              <a:t>reduce carbon dioxide levels </a:t>
            </a:r>
            <a:r>
              <a:rPr lang="en-GB" dirty="0">
                <a:solidFill>
                  <a:schemeClr val="accent3">
                    <a:lumMod val="50000"/>
                  </a:schemeClr>
                </a:solidFill>
                <a:latin typeface="Georgia" panose="02040502050405020303" pitchFamily="18" charset="0"/>
              </a:rPr>
              <a:t>and can reduce flood risk”. </a:t>
            </a:r>
          </a:p>
          <a:p>
            <a:endParaRPr lang="en-GB" dirty="0"/>
          </a:p>
        </p:txBody>
      </p:sp>
    </p:spTree>
    <p:extLst>
      <p:ext uri="{BB962C8B-B14F-4D97-AF65-F5344CB8AC3E}">
        <p14:creationId xmlns:p14="http://schemas.microsoft.com/office/powerpoint/2010/main" val="226919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2336" y="324639"/>
            <a:ext cx="8064896" cy="728097"/>
            <a:chOff x="539552" y="324639"/>
            <a:chExt cx="8064896" cy="728097"/>
          </a:xfrm>
        </p:grpSpPr>
        <p:cxnSp>
          <p:nvCxnSpPr>
            <p:cNvPr id="5" name="Straight Connector 4"/>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Picture 4"/>
            <p:cNvPicPr>
              <a:picLocks noChangeAspect="1"/>
            </p:cNvPicPr>
            <p:nvPr/>
          </p:nvPicPr>
          <p:blipFill>
            <a:blip r:embed="rId3">
              <a:extLst/>
            </a:blip>
            <a:stretch>
              <a:fillRect/>
            </a:stretch>
          </p:blipFill>
          <p:spPr>
            <a:xfrm>
              <a:off x="7578916" y="324639"/>
              <a:ext cx="936125" cy="728097"/>
            </a:xfrm>
            <a:prstGeom prst="rect">
              <a:avLst/>
            </a:prstGeom>
            <a:ln w="12700">
              <a:miter lim="400000"/>
            </a:ln>
          </p:spPr>
        </p:pic>
      </p:grpSp>
      <p:sp>
        <p:nvSpPr>
          <p:cNvPr id="7" name="Title 1"/>
          <p:cNvSpPr txBox="1">
            <a:spLocks noGrp="1"/>
          </p:cNvSpPr>
          <p:nvPr>
            <p:ph type="title"/>
          </p:nvPr>
        </p:nvSpPr>
        <p:spPr>
          <a:xfrm>
            <a:off x="539552" y="436737"/>
            <a:ext cx="5652379" cy="503900"/>
          </a:xfrm>
          <a:prstGeom prst="rect">
            <a:avLst/>
          </a:prstGeom>
        </p:spPr>
        <p:txBody>
          <a:bodyPr/>
          <a:lstStyle>
            <a:lvl1pPr>
              <a:defRPr sz="2400" b="1">
                <a:latin typeface="Georgia"/>
                <a:ea typeface="Georgia"/>
                <a:cs typeface="Georgia"/>
                <a:sym typeface="Georgia"/>
              </a:defRPr>
            </a:lvl1pPr>
          </a:lstStyle>
          <a:p>
            <a:pPr algn="l"/>
            <a:r>
              <a:rPr lang="en-GB" dirty="0" smtClean="0">
                <a:solidFill>
                  <a:srgbClr val="004236"/>
                </a:solidFill>
              </a:rPr>
              <a:t>The current situation in the UK</a:t>
            </a:r>
            <a:endParaRPr dirty="0">
              <a:solidFill>
                <a:srgbClr val="004236"/>
              </a:solidFill>
            </a:endParaRPr>
          </a:p>
        </p:txBody>
      </p:sp>
      <p:sp>
        <p:nvSpPr>
          <p:cNvPr id="2" name="TextBox 1"/>
          <p:cNvSpPr txBox="1"/>
          <p:nvPr/>
        </p:nvSpPr>
        <p:spPr>
          <a:xfrm>
            <a:off x="251520" y="1556792"/>
            <a:ext cx="8712968"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Since 2001, the Welsh Government has had a strategy in place to increase the area of woodland in the country. </a:t>
            </a:r>
          </a:p>
          <a:p>
            <a:r>
              <a:rPr lang="en-GB" b="1" dirty="0">
                <a:solidFill>
                  <a:schemeClr val="accent3">
                    <a:lumMod val="50000"/>
                  </a:schemeClr>
                </a:solidFill>
                <a:latin typeface="Georgia" panose="02040502050405020303" pitchFamily="18" charset="0"/>
              </a:rPr>
              <a:t> </a:t>
            </a:r>
            <a:endParaRPr lang="en-GB" b="1" dirty="0" smtClean="0">
              <a:solidFill>
                <a:schemeClr val="accent3">
                  <a:lumMod val="50000"/>
                </a:schemeClr>
              </a:solidFill>
              <a:latin typeface="Georgia" panose="02040502050405020303" pitchFamily="18" charset="0"/>
            </a:endParaRPr>
          </a:p>
          <a:p>
            <a:endParaRPr lang="en-GB" dirty="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In 2008, the Welsh Government also launched an initiative called ‘Plant!’ which committed to planting a native Welsh tree in new woodlands for every child born or adopted in Wales. More than </a:t>
            </a:r>
            <a:r>
              <a:rPr lang="en-GB" b="1" dirty="0">
                <a:solidFill>
                  <a:schemeClr val="accent3">
                    <a:lumMod val="50000"/>
                  </a:schemeClr>
                </a:solidFill>
                <a:latin typeface="Georgia" panose="02040502050405020303" pitchFamily="18" charset="0"/>
              </a:rPr>
              <a:t>300,000</a:t>
            </a:r>
            <a:r>
              <a:rPr lang="en-GB" dirty="0">
                <a:solidFill>
                  <a:schemeClr val="accent3">
                    <a:lumMod val="50000"/>
                  </a:schemeClr>
                </a:solidFill>
                <a:latin typeface="Georgia" panose="02040502050405020303" pitchFamily="18" charset="0"/>
              </a:rPr>
              <a:t> trees have been planted so far. </a:t>
            </a:r>
            <a:endParaRPr lang="en-GB" dirty="0" smtClean="0">
              <a:solidFill>
                <a:schemeClr val="accent3">
                  <a:lumMod val="50000"/>
                </a:schemeClr>
              </a:solidFill>
              <a:latin typeface="Georgia" panose="02040502050405020303" pitchFamily="18" charset="0"/>
            </a:endParaRPr>
          </a:p>
          <a:p>
            <a:r>
              <a:rPr lang="en-GB" b="1" dirty="0">
                <a:solidFill>
                  <a:schemeClr val="accent3">
                    <a:lumMod val="50000"/>
                  </a:schemeClr>
                </a:solidFill>
                <a:latin typeface="Georgia" panose="02040502050405020303" pitchFamily="18" charset="0"/>
              </a:rPr>
              <a:t> </a:t>
            </a:r>
            <a:endParaRPr lang="en-GB" b="1" dirty="0" smtClean="0">
              <a:solidFill>
                <a:schemeClr val="accent3">
                  <a:lumMod val="50000"/>
                </a:schemeClr>
              </a:solidFill>
              <a:latin typeface="Georgia" panose="02040502050405020303" pitchFamily="18" charset="0"/>
            </a:endParaRPr>
          </a:p>
          <a:p>
            <a:endParaRPr lang="en-GB" dirty="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However, there are fears that woodland creation is not progressing fast enough</a:t>
            </a:r>
            <a:r>
              <a:rPr lang="en-GB" dirty="0" smtClean="0">
                <a:solidFill>
                  <a:schemeClr val="accent3">
                    <a:lumMod val="50000"/>
                  </a:schemeClr>
                </a:solidFill>
                <a:latin typeface="Georgia" panose="02040502050405020303" pitchFamily="18" charset="0"/>
              </a:rPr>
              <a:t>.</a:t>
            </a:r>
          </a:p>
          <a:p>
            <a:r>
              <a:rPr lang="en-GB" dirty="0" smtClean="0">
                <a:solidFill>
                  <a:schemeClr val="accent3">
                    <a:lumMod val="50000"/>
                  </a:schemeClr>
                </a:solidFill>
                <a:latin typeface="Georgia" panose="02040502050405020303" pitchFamily="18" charset="0"/>
              </a:rPr>
              <a:t> </a:t>
            </a:r>
          </a:p>
          <a:p>
            <a:endParaRPr lang="en-GB" dirty="0" smtClean="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smtClean="0">
                <a:solidFill>
                  <a:schemeClr val="accent3">
                    <a:lumMod val="50000"/>
                  </a:schemeClr>
                </a:solidFill>
                <a:latin typeface="Georgia" panose="02040502050405020303" pitchFamily="18" charset="0"/>
              </a:rPr>
              <a:t>Following </a:t>
            </a:r>
            <a:r>
              <a:rPr lang="en-GB" dirty="0">
                <a:solidFill>
                  <a:schemeClr val="accent3">
                    <a:lumMod val="50000"/>
                  </a:schemeClr>
                </a:solidFill>
                <a:latin typeface="Georgia" panose="02040502050405020303" pitchFamily="18" charset="0"/>
              </a:rPr>
              <a:t>its 2017 inquiry into woodland policy in Wales, the Climate Change, Environment and Rural Affairs Committee reached a similar conclusion. </a:t>
            </a:r>
          </a:p>
        </p:txBody>
      </p:sp>
    </p:spTree>
    <p:extLst>
      <p:ext uri="{BB962C8B-B14F-4D97-AF65-F5344CB8AC3E}">
        <p14:creationId xmlns:p14="http://schemas.microsoft.com/office/powerpoint/2010/main" val="3769826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308" y="1124744"/>
            <a:ext cx="8568952"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In June 2018, the UK Government appointed Sir William Worsley as the first ‘tree champion’ to spearhead its plan to grow </a:t>
            </a:r>
            <a:r>
              <a:rPr lang="en-GB" b="1" dirty="0">
                <a:solidFill>
                  <a:schemeClr val="accent3">
                    <a:lumMod val="50000"/>
                  </a:schemeClr>
                </a:solidFill>
                <a:latin typeface="Georgia" panose="02040502050405020303" pitchFamily="18" charset="0"/>
              </a:rPr>
              <a:t>11 million new trees </a:t>
            </a:r>
            <a:r>
              <a:rPr lang="en-GB" dirty="0">
                <a:solidFill>
                  <a:schemeClr val="accent3">
                    <a:lumMod val="50000"/>
                  </a:schemeClr>
                </a:solidFill>
                <a:latin typeface="Georgia" panose="02040502050405020303" pitchFamily="18" charset="0"/>
              </a:rPr>
              <a:t>in England’s forests and woodland (as well as one million in urban areas).  </a:t>
            </a:r>
            <a:endParaRPr lang="en-GB" dirty="0" smtClean="0">
              <a:solidFill>
                <a:schemeClr val="accent3">
                  <a:lumMod val="50000"/>
                </a:schemeClr>
              </a:solidFill>
              <a:latin typeface="Georgia" panose="02040502050405020303" pitchFamily="18" charset="0"/>
            </a:endParaRPr>
          </a:p>
          <a:p>
            <a:endParaRPr lang="en-GB" dirty="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Since the launch of this plan, the Government has committed to providing almost </a:t>
            </a:r>
            <a:r>
              <a:rPr lang="en-GB" b="1" dirty="0">
                <a:solidFill>
                  <a:schemeClr val="accent3">
                    <a:lumMod val="50000"/>
                  </a:schemeClr>
                </a:solidFill>
                <a:latin typeface="Georgia" panose="02040502050405020303" pitchFamily="18" charset="0"/>
              </a:rPr>
              <a:t>£6 million</a:t>
            </a:r>
            <a:r>
              <a:rPr lang="en-GB" dirty="0">
                <a:solidFill>
                  <a:schemeClr val="accent3">
                    <a:lumMod val="50000"/>
                  </a:schemeClr>
                </a:solidFill>
                <a:latin typeface="Georgia" panose="02040502050405020303" pitchFamily="18" charset="0"/>
              </a:rPr>
              <a:t> to kick-start the creation of the ‘Northern Forest’ alongside the M62, as well as approving </a:t>
            </a:r>
            <a:r>
              <a:rPr lang="en-GB" b="1" dirty="0">
                <a:solidFill>
                  <a:schemeClr val="accent3">
                    <a:lumMod val="50000"/>
                  </a:schemeClr>
                </a:solidFill>
                <a:latin typeface="Georgia" panose="02040502050405020303" pitchFamily="18" charset="0"/>
              </a:rPr>
              <a:t>two large-scale</a:t>
            </a:r>
            <a:r>
              <a:rPr lang="en-GB" dirty="0">
                <a:solidFill>
                  <a:schemeClr val="accent3">
                    <a:lumMod val="50000"/>
                  </a:schemeClr>
                </a:solidFill>
                <a:latin typeface="Georgia" panose="02040502050405020303" pitchFamily="18" charset="0"/>
              </a:rPr>
              <a:t> woodland projects. </a:t>
            </a:r>
            <a:endParaRPr lang="en-GB" dirty="0" smtClean="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endParaRPr lang="en-GB" dirty="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smtClean="0">
                <a:solidFill>
                  <a:schemeClr val="accent3">
                    <a:lumMod val="50000"/>
                  </a:schemeClr>
                </a:solidFill>
                <a:latin typeface="Georgia" panose="02040502050405020303" pitchFamily="18" charset="0"/>
              </a:rPr>
              <a:t>In </a:t>
            </a:r>
            <a:r>
              <a:rPr lang="en-GB" dirty="0">
                <a:solidFill>
                  <a:schemeClr val="accent3">
                    <a:lumMod val="50000"/>
                  </a:schemeClr>
                </a:solidFill>
                <a:latin typeface="Georgia" panose="02040502050405020303" pitchFamily="18" charset="0"/>
              </a:rPr>
              <a:t>October </a:t>
            </a:r>
            <a:r>
              <a:rPr lang="en-GB" dirty="0" smtClean="0">
                <a:solidFill>
                  <a:schemeClr val="accent3">
                    <a:lumMod val="50000"/>
                  </a:schemeClr>
                </a:solidFill>
                <a:latin typeface="Georgia" panose="02040502050405020303" pitchFamily="18" charset="0"/>
              </a:rPr>
              <a:t>2018, </a:t>
            </a:r>
            <a:r>
              <a:rPr lang="en-GB" dirty="0">
                <a:solidFill>
                  <a:schemeClr val="accent3">
                    <a:lumMod val="50000"/>
                  </a:schemeClr>
                </a:solidFill>
                <a:latin typeface="Georgia" panose="02040502050405020303" pitchFamily="18" charset="0"/>
              </a:rPr>
              <a:t>the Chancellor announced an additional </a:t>
            </a:r>
            <a:r>
              <a:rPr lang="en-GB" b="1" dirty="0">
                <a:solidFill>
                  <a:schemeClr val="accent3">
                    <a:lumMod val="50000"/>
                  </a:schemeClr>
                </a:solidFill>
                <a:latin typeface="Georgia" panose="02040502050405020303" pitchFamily="18" charset="0"/>
              </a:rPr>
              <a:t>£60 million </a:t>
            </a:r>
            <a:r>
              <a:rPr lang="en-GB" dirty="0">
                <a:solidFill>
                  <a:schemeClr val="accent3">
                    <a:lumMod val="50000"/>
                  </a:schemeClr>
                </a:solidFill>
                <a:latin typeface="Georgia" panose="02040502050405020303" pitchFamily="18" charset="0"/>
              </a:rPr>
              <a:t>to plant more than </a:t>
            </a:r>
            <a:r>
              <a:rPr lang="en-GB" b="1" dirty="0">
                <a:solidFill>
                  <a:schemeClr val="accent3">
                    <a:lumMod val="50000"/>
                  </a:schemeClr>
                </a:solidFill>
                <a:latin typeface="Georgia" panose="02040502050405020303" pitchFamily="18" charset="0"/>
              </a:rPr>
              <a:t>10 million </a:t>
            </a:r>
            <a:r>
              <a:rPr lang="en-GB" dirty="0">
                <a:solidFill>
                  <a:schemeClr val="accent3">
                    <a:lumMod val="50000"/>
                  </a:schemeClr>
                </a:solidFill>
                <a:latin typeface="Georgia" panose="02040502050405020303" pitchFamily="18" charset="0"/>
              </a:rPr>
              <a:t>trees in England over the next 30 years, </a:t>
            </a:r>
            <a:r>
              <a:rPr lang="en-GB" b="1" dirty="0">
                <a:solidFill>
                  <a:schemeClr val="accent3">
                    <a:lumMod val="50000"/>
                  </a:schemeClr>
                </a:solidFill>
                <a:latin typeface="Georgia" panose="02040502050405020303" pitchFamily="18" charset="0"/>
              </a:rPr>
              <a:t>£10 million </a:t>
            </a:r>
            <a:r>
              <a:rPr lang="en-GB" dirty="0">
                <a:solidFill>
                  <a:schemeClr val="accent3">
                    <a:lumMod val="50000"/>
                  </a:schemeClr>
                </a:solidFill>
                <a:latin typeface="Georgia" panose="02040502050405020303" pitchFamily="18" charset="0"/>
              </a:rPr>
              <a:t>of which will be allocated to planting local community street and urban trees. </a:t>
            </a:r>
          </a:p>
          <a:p>
            <a:r>
              <a:rPr lang="en-GB" dirty="0">
                <a:solidFill>
                  <a:schemeClr val="accent3">
                    <a:lumMod val="50000"/>
                  </a:schemeClr>
                </a:solidFill>
                <a:latin typeface="Georgia" panose="02040502050405020303" pitchFamily="18" charset="0"/>
              </a:rPr>
              <a:t> </a:t>
            </a:r>
          </a:p>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However, as in Wales, there are concerns that progress is </a:t>
            </a:r>
            <a:r>
              <a:rPr lang="en-GB" b="1" dirty="0">
                <a:solidFill>
                  <a:schemeClr val="accent3">
                    <a:lumMod val="50000"/>
                  </a:schemeClr>
                </a:solidFill>
                <a:latin typeface="Georgia" panose="02040502050405020303" pitchFamily="18" charset="0"/>
              </a:rPr>
              <a:t>too slow</a:t>
            </a:r>
            <a:r>
              <a:rPr lang="en-GB" dirty="0">
                <a:solidFill>
                  <a:schemeClr val="accent3">
                    <a:lumMod val="50000"/>
                  </a:schemeClr>
                </a:solidFill>
                <a:latin typeface="Georgia" panose="02040502050405020303" pitchFamily="18" charset="0"/>
              </a:rPr>
              <a:t>. </a:t>
            </a:r>
            <a:endParaRPr lang="en-GB" dirty="0" smtClean="0">
              <a:solidFill>
                <a:schemeClr val="accent3">
                  <a:lumMod val="50000"/>
                </a:schemeClr>
              </a:solidFill>
              <a:latin typeface="Georgia" panose="02040502050405020303" pitchFamily="18" charset="0"/>
            </a:endParaRPr>
          </a:p>
          <a:p>
            <a:endParaRPr lang="en-GB" dirty="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smtClean="0">
                <a:solidFill>
                  <a:schemeClr val="accent3">
                    <a:lumMod val="50000"/>
                  </a:schemeClr>
                </a:solidFill>
                <a:latin typeface="Georgia" panose="02040502050405020303" pitchFamily="18" charset="0"/>
              </a:rPr>
              <a:t>The </a:t>
            </a:r>
            <a:r>
              <a:rPr lang="en-GB" dirty="0">
                <a:solidFill>
                  <a:schemeClr val="accent3">
                    <a:lumMod val="50000"/>
                  </a:schemeClr>
                </a:solidFill>
                <a:latin typeface="Georgia" panose="02040502050405020303" pitchFamily="18" charset="0"/>
              </a:rPr>
              <a:t>Woodland Trust has expressed </a:t>
            </a:r>
            <a:r>
              <a:rPr lang="en-GB" b="1" dirty="0">
                <a:solidFill>
                  <a:schemeClr val="accent3">
                    <a:lumMod val="50000"/>
                  </a:schemeClr>
                </a:solidFill>
                <a:latin typeface="Georgia" panose="02040502050405020303" pitchFamily="18" charset="0"/>
              </a:rPr>
              <a:t>similar </a:t>
            </a:r>
            <a:r>
              <a:rPr lang="en-GB" b="1" dirty="0" smtClean="0">
                <a:solidFill>
                  <a:schemeClr val="accent3">
                    <a:lumMod val="50000"/>
                  </a:schemeClr>
                </a:solidFill>
                <a:latin typeface="Georgia" panose="02040502050405020303" pitchFamily="18" charset="0"/>
              </a:rPr>
              <a:t>doubts</a:t>
            </a:r>
            <a:r>
              <a:rPr lang="en-GB" dirty="0" smtClean="0">
                <a:solidFill>
                  <a:schemeClr val="accent3">
                    <a:lumMod val="50000"/>
                  </a:schemeClr>
                </a:solidFill>
                <a:latin typeface="Georgia" panose="02040502050405020303" pitchFamily="18" charset="0"/>
              </a:rPr>
              <a:t>.</a:t>
            </a:r>
          </a:p>
          <a:p>
            <a:r>
              <a:rPr lang="en-GB" b="1" dirty="0">
                <a:solidFill>
                  <a:schemeClr val="accent3">
                    <a:lumMod val="50000"/>
                  </a:schemeClr>
                </a:solidFill>
                <a:latin typeface="Georgia" panose="02040502050405020303" pitchFamily="18" charset="0"/>
              </a:rPr>
              <a:t> </a:t>
            </a:r>
            <a:endParaRPr lang="en-GB" dirty="0">
              <a:solidFill>
                <a:schemeClr val="accent3">
                  <a:lumMod val="50000"/>
                </a:schemeClr>
              </a:solidFill>
              <a:latin typeface="Georgia" panose="02040502050405020303" pitchFamily="18" charset="0"/>
            </a:endParaRPr>
          </a:p>
          <a:p>
            <a:pPr marL="28575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There are </a:t>
            </a:r>
            <a:r>
              <a:rPr lang="en-GB" b="1" dirty="0">
                <a:solidFill>
                  <a:schemeClr val="accent3">
                    <a:lumMod val="50000"/>
                  </a:schemeClr>
                </a:solidFill>
                <a:latin typeface="Georgia" panose="02040502050405020303" pitchFamily="18" charset="0"/>
              </a:rPr>
              <a:t>various reasons </a:t>
            </a:r>
            <a:r>
              <a:rPr lang="en-GB" dirty="0">
                <a:solidFill>
                  <a:schemeClr val="accent3">
                    <a:lumMod val="50000"/>
                  </a:schemeClr>
                </a:solidFill>
                <a:latin typeface="Georgia" panose="02040502050405020303" pitchFamily="18" charset="0"/>
              </a:rPr>
              <a:t>why planting new trees has stagnated, such as development on the greenbelt and local authority budget </a:t>
            </a:r>
            <a:r>
              <a:rPr lang="en-GB" dirty="0" smtClean="0">
                <a:solidFill>
                  <a:schemeClr val="accent3">
                    <a:lumMod val="50000"/>
                  </a:schemeClr>
                </a:solidFill>
                <a:latin typeface="Georgia" panose="02040502050405020303" pitchFamily="18" charset="0"/>
              </a:rPr>
              <a:t>cuts.</a:t>
            </a:r>
            <a:endParaRPr lang="en-GB" dirty="0">
              <a:latin typeface="Georgia" panose="02040502050405020303" pitchFamily="18" charset="0"/>
            </a:endParaRPr>
          </a:p>
        </p:txBody>
      </p:sp>
      <p:grpSp>
        <p:nvGrpSpPr>
          <p:cNvPr id="5" name="Group 4"/>
          <p:cNvGrpSpPr/>
          <p:nvPr/>
        </p:nvGrpSpPr>
        <p:grpSpPr>
          <a:xfrm>
            <a:off x="542336" y="324639"/>
            <a:ext cx="8064896" cy="728097"/>
            <a:chOff x="539552" y="324639"/>
            <a:chExt cx="8064896" cy="728097"/>
          </a:xfrm>
        </p:grpSpPr>
        <p:cxnSp>
          <p:nvCxnSpPr>
            <p:cNvPr id="6" name="Straight Connector 5"/>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Picture 4"/>
            <p:cNvPicPr>
              <a:picLocks noChangeAspect="1"/>
            </p:cNvPicPr>
            <p:nvPr/>
          </p:nvPicPr>
          <p:blipFill>
            <a:blip r:embed="rId3">
              <a:extLst/>
            </a:blip>
            <a:stretch>
              <a:fillRect/>
            </a:stretch>
          </p:blipFill>
          <p:spPr>
            <a:xfrm>
              <a:off x="7578916" y="324639"/>
              <a:ext cx="936125" cy="728097"/>
            </a:xfrm>
            <a:prstGeom prst="rect">
              <a:avLst/>
            </a:prstGeom>
            <a:ln w="12700">
              <a:miter lim="400000"/>
            </a:ln>
          </p:spPr>
        </p:pic>
      </p:grpSp>
      <p:sp>
        <p:nvSpPr>
          <p:cNvPr id="8" name="Title 1"/>
          <p:cNvSpPr txBox="1">
            <a:spLocks noGrp="1"/>
          </p:cNvSpPr>
          <p:nvPr>
            <p:ph type="title"/>
          </p:nvPr>
        </p:nvSpPr>
        <p:spPr>
          <a:xfrm>
            <a:off x="539552" y="436737"/>
            <a:ext cx="6912768" cy="503900"/>
          </a:xfrm>
          <a:prstGeom prst="rect">
            <a:avLst/>
          </a:prstGeom>
        </p:spPr>
        <p:txBody>
          <a:bodyPr>
            <a:normAutofit/>
          </a:bodyPr>
          <a:lstStyle>
            <a:lvl1pPr>
              <a:defRPr sz="2400" b="1">
                <a:latin typeface="Georgia"/>
                <a:ea typeface="Georgia"/>
                <a:cs typeface="Georgia"/>
                <a:sym typeface="Georgia"/>
              </a:defRPr>
            </a:lvl1pPr>
          </a:lstStyle>
          <a:p>
            <a:pPr algn="l"/>
            <a:r>
              <a:rPr lang="en-GB" dirty="0" smtClean="0">
                <a:solidFill>
                  <a:srgbClr val="004236"/>
                </a:solidFill>
              </a:rPr>
              <a:t>The current situation in the UK continued</a:t>
            </a:r>
            <a:endParaRPr dirty="0">
              <a:solidFill>
                <a:srgbClr val="004236"/>
              </a:solidFill>
            </a:endParaRPr>
          </a:p>
        </p:txBody>
      </p:sp>
    </p:spTree>
    <p:extLst>
      <p:ext uri="{BB962C8B-B14F-4D97-AF65-F5344CB8AC3E}">
        <p14:creationId xmlns:p14="http://schemas.microsoft.com/office/powerpoint/2010/main" val="360643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2336" y="324639"/>
            <a:ext cx="8064896" cy="728097"/>
            <a:chOff x="539552" y="324639"/>
            <a:chExt cx="8064896" cy="728097"/>
          </a:xfrm>
        </p:grpSpPr>
        <p:cxnSp>
          <p:nvCxnSpPr>
            <p:cNvPr id="5" name="Straight Connector 4"/>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Picture 4"/>
            <p:cNvPicPr>
              <a:picLocks noChangeAspect="1"/>
            </p:cNvPicPr>
            <p:nvPr/>
          </p:nvPicPr>
          <p:blipFill>
            <a:blip r:embed="rId2">
              <a:extLst/>
            </a:blip>
            <a:stretch>
              <a:fillRect/>
            </a:stretch>
          </p:blipFill>
          <p:spPr>
            <a:xfrm>
              <a:off x="7578916" y="324639"/>
              <a:ext cx="936125" cy="728097"/>
            </a:xfrm>
            <a:prstGeom prst="rect">
              <a:avLst/>
            </a:prstGeom>
            <a:ln w="12700">
              <a:miter lim="400000"/>
            </a:ln>
          </p:spPr>
        </p:pic>
      </p:grpSp>
      <p:sp>
        <p:nvSpPr>
          <p:cNvPr id="7" name="Title 1"/>
          <p:cNvSpPr txBox="1">
            <a:spLocks noGrp="1"/>
          </p:cNvSpPr>
          <p:nvPr>
            <p:ph type="title"/>
          </p:nvPr>
        </p:nvSpPr>
        <p:spPr>
          <a:xfrm>
            <a:off x="539552" y="436737"/>
            <a:ext cx="6912768" cy="503900"/>
          </a:xfrm>
          <a:prstGeom prst="rect">
            <a:avLst/>
          </a:prstGeom>
        </p:spPr>
        <p:txBody>
          <a:bodyPr>
            <a:normAutofit/>
          </a:bodyPr>
          <a:lstStyle>
            <a:lvl1pPr>
              <a:defRPr sz="2400" b="1">
                <a:latin typeface="Georgia"/>
                <a:ea typeface="Georgia"/>
                <a:cs typeface="Georgia"/>
                <a:sym typeface="Georgia"/>
              </a:defRPr>
            </a:lvl1pPr>
          </a:lstStyle>
          <a:p>
            <a:pPr algn="l"/>
            <a:r>
              <a:rPr lang="en-GB" dirty="0" smtClean="0">
                <a:solidFill>
                  <a:srgbClr val="004236"/>
                </a:solidFill>
              </a:rPr>
              <a:t>How the WI could work on this resolution</a:t>
            </a:r>
            <a:endParaRPr dirty="0">
              <a:solidFill>
                <a:srgbClr val="004236"/>
              </a:solidFill>
            </a:endParaRPr>
          </a:p>
        </p:txBody>
      </p:sp>
      <p:sp>
        <p:nvSpPr>
          <p:cNvPr id="8" name="Rectangle 1"/>
          <p:cNvSpPr txBox="1"/>
          <p:nvPr/>
        </p:nvSpPr>
        <p:spPr>
          <a:xfrm>
            <a:off x="398318" y="1700808"/>
            <a:ext cx="8208914" cy="31393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b="1" dirty="0">
                <a:solidFill>
                  <a:srgbClr val="004236"/>
                </a:solidFill>
                <a:latin typeface="Georgia" panose="02040502050405020303" pitchFamily="18" charset="0"/>
              </a:rPr>
              <a:t>At local and regional </a:t>
            </a:r>
            <a:r>
              <a:rPr lang="en-GB" b="1" dirty="0" smtClean="0">
                <a:solidFill>
                  <a:srgbClr val="004236"/>
                </a:solidFill>
                <a:latin typeface="Georgia" panose="02040502050405020303" pitchFamily="18" charset="0"/>
              </a:rPr>
              <a:t>levels- </a:t>
            </a:r>
            <a:r>
              <a:rPr lang="en-GB" dirty="0" smtClean="0">
                <a:solidFill>
                  <a:schemeClr val="accent3">
                    <a:lumMod val="50000"/>
                  </a:schemeClr>
                </a:solidFill>
                <a:latin typeface="Georgia" panose="02040502050405020303" pitchFamily="18" charset="0"/>
              </a:rPr>
              <a:t>members </a:t>
            </a:r>
            <a:r>
              <a:rPr lang="en-GB" dirty="0">
                <a:solidFill>
                  <a:schemeClr val="accent3">
                    <a:lumMod val="50000"/>
                  </a:schemeClr>
                </a:solidFill>
                <a:latin typeface="Georgia" panose="02040502050405020303" pitchFamily="18" charset="0"/>
              </a:rPr>
              <a:t>could plant trees in their local communities (following the relevant guidelines and policies) and organise events to raise awareness of the threats to UK trees and the benefits of planting more. Members could also support existing efforts to monitor and report threats to woodlands and develop neighbourhood plans that consider woodlands and trees. </a:t>
            </a:r>
          </a:p>
          <a:p>
            <a:r>
              <a:rPr lang="en-GB" b="1" dirty="0">
                <a:solidFill>
                  <a:schemeClr val="accent3">
                    <a:lumMod val="50000"/>
                  </a:schemeClr>
                </a:solidFill>
                <a:latin typeface="Georgia" panose="02040502050405020303" pitchFamily="18" charset="0"/>
              </a:rPr>
              <a:t> </a:t>
            </a:r>
            <a:endParaRPr lang="en-GB" b="1" dirty="0" smtClean="0">
              <a:solidFill>
                <a:schemeClr val="accent3">
                  <a:lumMod val="50000"/>
                </a:schemeClr>
              </a:solidFill>
              <a:latin typeface="Georgia" panose="02040502050405020303" pitchFamily="18" charset="0"/>
            </a:endParaRPr>
          </a:p>
          <a:p>
            <a:endParaRPr lang="en-GB" dirty="0">
              <a:solidFill>
                <a:schemeClr val="accent3">
                  <a:lumMod val="50000"/>
                </a:schemeClr>
              </a:solidFill>
              <a:latin typeface="Georgia" panose="02040502050405020303" pitchFamily="18" charset="0"/>
            </a:endParaRPr>
          </a:p>
          <a:p>
            <a:r>
              <a:rPr lang="en-GB" b="1" dirty="0" smtClean="0">
                <a:solidFill>
                  <a:srgbClr val="004236"/>
                </a:solidFill>
                <a:latin typeface="Georgia" panose="02040502050405020303" pitchFamily="18" charset="0"/>
              </a:rPr>
              <a:t>Nationally-</a:t>
            </a:r>
            <a:r>
              <a:rPr lang="en-GB" b="1" dirty="0" smtClean="0">
                <a:solidFill>
                  <a:schemeClr val="accent3">
                    <a:lumMod val="50000"/>
                  </a:schemeClr>
                </a:solidFill>
                <a:latin typeface="Georgia" panose="02040502050405020303" pitchFamily="18" charset="0"/>
              </a:rPr>
              <a:t> </a:t>
            </a:r>
            <a:r>
              <a:rPr lang="en-GB" dirty="0" smtClean="0">
                <a:solidFill>
                  <a:schemeClr val="accent3">
                    <a:lumMod val="50000"/>
                  </a:schemeClr>
                </a:solidFill>
                <a:latin typeface="Georgia" panose="02040502050405020303" pitchFamily="18" charset="0"/>
              </a:rPr>
              <a:t>the </a:t>
            </a:r>
            <a:r>
              <a:rPr lang="en-GB" dirty="0">
                <a:solidFill>
                  <a:schemeClr val="accent3">
                    <a:lumMod val="50000"/>
                  </a:schemeClr>
                </a:solidFill>
                <a:latin typeface="Georgia" panose="02040502050405020303" pitchFamily="18" charset="0"/>
              </a:rPr>
              <a:t>NFWI could work with other organisations such as Friends of the Earth and The Woodland Trust to call on Government to commit more funding to planting trees.</a:t>
            </a:r>
            <a:r>
              <a:rPr lang="en-GB" b="1" dirty="0">
                <a:solidFill>
                  <a:schemeClr val="accent3">
                    <a:lumMod val="50000"/>
                  </a:schemeClr>
                </a:solidFill>
                <a:latin typeface="Georgia" panose="02040502050405020303" pitchFamily="18" charset="0"/>
              </a:rPr>
              <a:t> </a:t>
            </a:r>
            <a:endParaRPr lang="en-GB" dirty="0">
              <a:solidFill>
                <a:schemeClr val="accent3">
                  <a:lumMod val="50000"/>
                </a:schemeClr>
              </a:solidFill>
              <a:latin typeface="Georgia" panose="02040502050405020303" pitchFamily="18" charset="0"/>
            </a:endParaRPr>
          </a:p>
        </p:txBody>
      </p:sp>
    </p:spTree>
    <p:extLst>
      <p:ext uri="{BB962C8B-B14F-4D97-AF65-F5344CB8AC3E}">
        <p14:creationId xmlns:p14="http://schemas.microsoft.com/office/powerpoint/2010/main" val="2080056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2336" y="324639"/>
            <a:ext cx="8064896" cy="728097"/>
            <a:chOff x="539552" y="324639"/>
            <a:chExt cx="8064896" cy="728097"/>
          </a:xfrm>
        </p:grpSpPr>
        <p:cxnSp>
          <p:nvCxnSpPr>
            <p:cNvPr id="5" name="Straight Connector 4"/>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Picture 4"/>
            <p:cNvPicPr>
              <a:picLocks noChangeAspect="1"/>
            </p:cNvPicPr>
            <p:nvPr/>
          </p:nvPicPr>
          <p:blipFill>
            <a:blip r:embed="rId2">
              <a:extLst/>
            </a:blip>
            <a:stretch>
              <a:fillRect/>
            </a:stretch>
          </p:blipFill>
          <p:spPr>
            <a:xfrm>
              <a:off x="7578916" y="324639"/>
              <a:ext cx="936125" cy="728097"/>
            </a:xfrm>
            <a:prstGeom prst="rect">
              <a:avLst/>
            </a:prstGeom>
            <a:ln w="12700">
              <a:miter lim="400000"/>
            </a:ln>
          </p:spPr>
        </p:pic>
      </p:grpSp>
      <p:sp>
        <p:nvSpPr>
          <p:cNvPr id="7" name="Title 1"/>
          <p:cNvSpPr txBox="1">
            <a:spLocks noGrp="1"/>
          </p:cNvSpPr>
          <p:nvPr>
            <p:ph type="title"/>
          </p:nvPr>
        </p:nvSpPr>
        <p:spPr>
          <a:xfrm>
            <a:off x="542336" y="436737"/>
            <a:ext cx="5929376" cy="503899"/>
          </a:xfrm>
          <a:prstGeom prst="rect">
            <a:avLst/>
          </a:prstGeom>
        </p:spPr>
        <p:txBody>
          <a:bodyPr/>
          <a:lstStyle>
            <a:lvl1pPr>
              <a:defRPr sz="2400" b="1">
                <a:latin typeface="Georgia"/>
                <a:ea typeface="Georgia"/>
                <a:cs typeface="Georgia"/>
                <a:sym typeface="Georgia"/>
              </a:defRPr>
            </a:lvl1pPr>
          </a:lstStyle>
          <a:p>
            <a:pPr algn="l"/>
            <a:r>
              <a:rPr dirty="0">
                <a:solidFill>
                  <a:srgbClr val="004236"/>
                </a:solidFill>
              </a:rPr>
              <a:t>Arguments for the resolution</a:t>
            </a:r>
          </a:p>
        </p:txBody>
      </p:sp>
      <p:sp>
        <p:nvSpPr>
          <p:cNvPr id="2" name="TextBox 1"/>
          <p:cNvSpPr txBox="1"/>
          <p:nvPr/>
        </p:nvSpPr>
        <p:spPr>
          <a:xfrm>
            <a:off x="542336" y="1484784"/>
            <a:ext cx="8206128"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This resolution ties in with the work of several charities at both a national and local </a:t>
            </a:r>
            <a:r>
              <a:rPr lang="en-GB" dirty="0" smtClean="0">
                <a:solidFill>
                  <a:schemeClr val="accent3">
                    <a:lumMod val="50000"/>
                  </a:schemeClr>
                </a:solidFill>
                <a:latin typeface="Georgia" panose="02040502050405020303" pitchFamily="18" charset="0"/>
              </a:rPr>
              <a:t>level </a:t>
            </a:r>
            <a:r>
              <a:rPr lang="en-GB" dirty="0">
                <a:solidFill>
                  <a:schemeClr val="accent3">
                    <a:lumMod val="50000"/>
                  </a:schemeClr>
                </a:solidFill>
                <a:latin typeface="Georgia" panose="02040502050405020303" pitchFamily="18" charset="0"/>
              </a:rPr>
              <a:t>so it offers excellent partnership potential. </a:t>
            </a:r>
            <a:endParaRPr lang="en-GB" dirty="0" smtClean="0">
              <a:solidFill>
                <a:schemeClr val="accent3">
                  <a:lumMod val="50000"/>
                </a:schemeClr>
              </a:solidFill>
              <a:latin typeface="Georgia" panose="02040502050405020303" pitchFamily="18" charset="0"/>
            </a:endParaRPr>
          </a:p>
          <a:p>
            <a:pPr lvl="0"/>
            <a:endParaRPr lang="en-GB" dirty="0">
              <a:solidFill>
                <a:schemeClr val="accent3">
                  <a:lumMod val="50000"/>
                </a:schemeClr>
              </a:solidFill>
              <a:latin typeface="Georgia" panose="02040502050405020303" pitchFamily="18" charset="0"/>
            </a:endParaRPr>
          </a:p>
          <a:p>
            <a:pPr marL="285750" lvl="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It presents lots of opportunities for WI members to take action locally.  </a:t>
            </a:r>
          </a:p>
          <a:p>
            <a:pPr lvl="0"/>
            <a:endParaRPr lang="en-GB" dirty="0">
              <a:solidFill>
                <a:schemeClr val="accent3">
                  <a:lumMod val="50000"/>
                </a:schemeClr>
              </a:solidFill>
              <a:latin typeface="Georgia" panose="02040502050405020303" pitchFamily="18" charset="0"/>
            </a:endParaRPr>
          </a:p>
          <a:p>
            <a:pPr marL="285750" lvl="0" indent="-285750">
              <a:buFont typeface="Arial" panose="020B0604020202020204" pitchFamily="34" charset="0"/>
              <a:buChar char="•"/>
            </a:pPr>
            <a:r>
              <a:rPr lang="en-GB" dirty="0" smtClean="0">
                <a:solidFill>
                  <a:schemeClr val="accent3">
                    <a:lumMod val="50000"/>
                  </a:schemeClr>
                </a:solidFill>
                <a:latin typeface="Georgia" panose="02040502050405020303" pitchFamily="18" charset="0"/>
              </a:rPr>
              <a:t>The </a:t>
            </a:r>
            <a:r>
              <a:rPr lang="en-GB" dirty="0">
                <a:solidFill>
                  <a:schemeClr val="accent3">
                    <a:lumMod val="50000"/>
                  </a:schemeClr>
                </a:solidFill>
                <a:latin typeface="Georgia" panose="02040502050405020303" pitchFamily="18" charset="0"/>
              </a:rPr>
              <a:t>resolution fits with the WI’s rural roots and history of environmental campaigns. </a:t>
            </a:r>
          </a:p>
          <a:p>
            <a:endParaRPr lang="en-GB" dirty="0"/>
          </a:p>
        </p:txBody>
      </p:sp>
    </p:spTree>
    <p:extLst>
      <p:ext uri="{BB962C8B-B14F-4D97-AF65-F5344CB8AC3E}">
        <p14:creationId xmlns:p14="http://schemas.microsoft.com/office/powerpoint/2010/main" val="552657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2336" y="324639"/>
            <a:ext cx="8064896" cy="728097"/>
            <a:chOff x="539552" y="324639"/>
            <a:chExt cx="8064896" cy="728097"/>
          </a:xfrm>
        </p:grpSpPr>
        <p:cxnSp>
          <p:nvCxnSpPr>
            <p:cNvPr id="5" name="Straight Connector 4"/>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Picture 4"/>
            <p:cNvPicPr>
              <a:picLocks noChangeAspect="1"/>
            </p:cNvPicPr>
            <p:nvPr/>
          </p:nvPicPr>
          <p:blipFill>
            <a:blip r:embed="rId2">
              <a:extLst/>
            </a:blip>
            <a:stretch>
              <a:fillRect/>
            </a:stretch>
          </p:blipFill>
          <p:spPr>
            <a:xfrm>
              <a:off x="7578916" y="324639"/>
              <a:ext cx="936125" cy="728097"/>
            </a:xfrm>
            <a:prstGeom prst="rect">
              <a:avLst/>
            </a:prstGeom>
            <a:ln w="12700">
              <a:miter lim="400000"/>
            </a:ln>
          </p:spPr>
        </p:pic>
      </p:grpSp>
      <p:sp>
        <p:nvSpPr>
          <p:cNvPr id="7" name="Title 1"/>
          <p:cNvSpPr txBox="1">
            <a:spLocks noGrp="1"/>
          </p:cNvSpPr>
          <p:nvPr>
            <p:ph type="title"/>
          </p:nvPr>
        </p:nvSpPr>
        <p:spPr>
          <a:xfrm>
            <a:off x="542336" y="436737"/>
            <a:ext cx="5929376" cy="503899"/>
          </a:xfrm>
          <a:prstGeom prst="rect">
            <a:avLst/>
          </a:prstGeom>
        </p:spPr>
        <p:txBody>
          <a:bodyPr/>
          <a:lstStyle>
            <a:lvl1pPr>
              <a:defRPr sz="2400" b="1">
                <a:latin typeface="Georgia"/>
                <a:ea typeface="Georgia"/>
                <a:cs typeface="Georgia"/>
                <a:sym typeface="Georgia"/>
              </a:defRPr>
            </a:lvl1pPr>
          </a:lstStyle>
          <a:p>
            <a:pPr algn="l"/>
            <a:r>
              <a:rPr dirty="0">
                <a:solidFill>
                  <a:srgbClr val="004236"/>
                </a:solidFill>
              </a:rPr>
              <a:t>Arguments </a:t>
            </a:r>
            <a:r>
              <a:rPr lang="en-GB" dirty="0" smtClean="0">
                <a:solidFill>
                  <a:srgbClr val="004236"/>
                </a:solidFill>
              </a:rPr>
              <a:t>against</a:t>
            </a:r>
            <a:r>
              <a:rPr dirty="0" smtClean="0">
                <a:solidFill>
                  <a:srgbClr val="004236"/>
                </a:solidFill>
              </a:rPr>
              <a:t> </a:t>
            </a:r>
            <a:r>
              <a:rPr dirty="0">
                <a:solidFill>
                  <a:srgbClr val="004236"/>
                </a:solidFill>
              </a:rPr>
              <a:t>the resolution</a:t>
            </a:r>
          </a:p>
        </p:txBody>
      </p:sp>
      <p:sp>
        <p:nvSpPr>
          <p:cNvPr id="2" name="TextBox 1"/>
          <p:cNvSpPr txBox="1"/>
          <p:nvPr/>
        </p:nvSpPr>
        <p:spPr>
          <a:xfrm>
            <a:off x="610746" y="1892731"/>
            <a:ext cx="7704856"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accent3">
                    <a:lumMod val="50000"/>
                  </a:schemeClr>
                </a:solidFill>
                <a:latin typeface="Georgia" panose="02040502050405020303" pitchFamily="18" charset="0"/>
              </a:rPr>
              <a:t>The UK and Welsh Governments have made a number of recent commitments on this </a:t>
            </a:r>
            <a:r>
              <a:rPr lang="en-GB" dirty="0" smtClean="0">
                <a:solidFill>
                  <a:schemeClr val="accent3">
                    <a:lumMod val="50000"/>
                  </a:schemeClr>
                </a:solidFill>
                <a:latin typeface="Georgia" panose="02040502050405020303" pitchFamily="18" charset="0"/>
              </a:rPr>
              <a:t>issue. </a:t>
            </a:r>
            <a:r>
              <a:rPr lang="en-GB" dirty="0">
                <a:solidFill>
                  <a:schemeClr val="accent3">
                    <a:lumMod val="50000"/>
                  </a:schemeClr>
                </a:solidFill>
                <a:latin typeface="Georgia" panose="02040502050405020303" pitchFamily="18" charset="0"/>
              </a:rPr>
              <a:t>I</a:t>
            </a:r>
            <a:r>
              <a:rPr lang="en-GB" dirty="0" smtClean="0">
                <a:solidFill>
                  <a:schemeClr val="accent3">
                    <a:lumMod val="50000"/>
                  </a:schemeClr>
                </a:solidFill>
                <a:latin typeface="Georgia" panose="02040502050405020303" pitchFamily="18" charset="0"/>
              </a:rPr>
              <a:t>s </a:t>
            </a:r>
            <a:r>
              <a:rPr lang="en-GB" dirty="0">
                <a:solidFill>
                  <a:schemeClr val="accent3">
                    <a:lumMod val="50000"/>
                  </a:schemeClr>
                </a:solidFill>
                <a:latin typeface="Georgia" panose="02040502050405020303" pitchFamily="18" charset="0"/>
              </a:rPr>
              <a:t>this a good time to be asking for further action? </a:t>
            </a:r>
          </a:p>
          <a:p>
            <a:endParaRPr lang="en-GB" dirty="0"/>
          </a:p>
        </p:txBody>
      </p:sp>
    </p:spTree>
    <p:extLst>
      <p:ext uri="{BB962C8B-B14F-4D97-AF65-F5344CB8AC3E}">
        <p14:creationId xmlns:p14="http://schemas.microsoft.com/office/powerpoint/2010/main" val="56177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2336" y="324639"/>
            <a:ext cx="8064896" cy="728097"/>
            <a:chOff x="539552" y="324639"/>
            <a:chExt cx="8064896" cy="728097"/>
          </a:xfrm>
        </p:grpSpPr>
        <p:cxnSp>
          <p:nvCxnSpPr>
            <p:cNvPr id="5" name="Straight Connector 4"/>
            <p:cNvCxnSpPr/>
            <p:nvPr/>
          </p:nvCxnSpPr>
          <p:spPr>
            <a:xfrm>
              <a:off x="539552" y="1052736"/>
              <a:ext cx="806489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Picture 4"/>
            <p:cNvPicPr>
              <a:picLocks noChangeAspect="1"/>
            </p:cNvPicPr>
            <p:nvPr/>
          </p:nvPicPr>
          <p:blipFill>
            <a:blip r:embed="rId3">
              <a:extLst/>
            </a:blip>
            <a:stretch>
              <a:fillRect/>
            </a:stretch>
          </p:blipFill>
          <p:spPr>
            <a:xfrm>
              <a:off x="7578916" y="324639"/>
              <a:ext cx="936125" cy="728097"/>
            </a:xfrm>
            <a:prstGeom prst="rect">
              <a:avLst/>
            </a:prstGeom>
            <a:ln w="12700">
              <a:miter lim="400000"/>
            </a:ln>
          </p:spPr>
        </p:pic>
      </p:grpSp>
      <p:sp>
        <p:nvSpPr>
          <p:cNvPr id="7" name="Title 1"/>
          <p:cNvSpPr txBox="1">
            <a:spLocks noGrp="1"/>
          </p:cNvSpPr>
          <p:nvPr>
            <p:ph type="title"/>
          </p:nvPr>
        </p:nvSpPr>
        <p:spPr>
          <a:xfrm>
            <a:off x="542336" y="436737"/>
            <a:ext cx="5929376" cy="503899"/>
          </a:xfrm>
          <a:prstGeom prst="rect">
            <a:avLst/>
          </a:prstGeom>
        </p:spPr>
        <p:txBody>
          <a:bodyPr/>
          <a:lstStyle>
            <a:lvl1pPr>
              <a:defRPr sz="2400" b="1">
                <a:latin typeface="Georgia"/>
                <a:ea typeface="Georgia"/>
                <a:cs typeface="Georgia"/>
                <a:sym typeface="Georgia"/>
              </a:defRPr>
            </a:lvl1pPr>
          </a:lstStyle>
          <a:p>
            <a:pPr algn="l"/>
            <a:r>
              <a:rPr lang="en-GB" dirty="0" smtClean="0">
                <a:solidFill>
                  <a:srgbClr val="004236"/>
                </a:solidFill>
              </a:rPr>
              <a:t>Further information</a:t>
            </a:r>
            <a:endParaRPr dirty="0">
              <a:solidFill>
                <a:srgbClr val="004236"/>
              </a:solidFill>
            </a:endParaRPr>
          </a:p>
        </p:txBody>
      </p:sp>
      <p:sp>
        <p:nvSpPr>
          <p:cNvPr id="8" name="TextBox 7"/>
          <p:cNvSpPr txBox="1"/>
          <p:nvPr/>
        </p:nvSpPr>
        <p:spPr>
          <a:xfrm>
            <a:off x="388275" y="1225689"/>
            <a:ext cx="8373018" cy="5581015"/>
          </a:xfrm>
          <a:prstGeom prst="rect">
            <a:avLst/>
          </a:prstGeom>
          <a:noFill/>
        </p:spPr>
        <p:txBody>
          <a:bodyPr wrap="square" rtlCol="0">
            <a:spAutoFit/>
          </a:bodyPr>
          <a:lstStyle/>
          <a:p>
            <a:pPr>
              <a:spcBef>
                <a:spcPts val="400"/>
              </a:spcBef>
              <a:defRPr sz="2000" b="1"/>
            </a:pPr>
            <a:r>
              <a:rPr lang="en-GB" dirty="0">
                <a:solidFill>
                  <a:srgbClr val="004236"/>
                </a:solidFill>
                <a:latin typeface="Georgia" panose="02040502050405020303" pitchFamily="18" charset="0"/>
              </a:rPr>
              <a:t>NFWI Public Affairs Department</a:t>
            </a:r>
          </a:p>
          <a:p>
            <a:pPr>
              <a:spcBef>
                <a:spcPts val="400"/>
              </a:spcBef>
              <a:defRPr sz="2000"/>
            </a:pPr>
            <a:r>
              <a:rPr lang="en-GB" dirty="0">
                <a:solidFill>
                  <a:schemeClr val="accent3">
                    <a:lumMod val="50000"/>
                  </a:schemeClr>
                </a:solidFill>
                <a:latin typeface="Georgia" panose="02040502050405020303" pitchFamily="18" charset="0"/>
              </a:rPr>
              <a:t>E: pa@nfwi.org.uk   T: 020 7371 9300</a:t>
            </a:r>
          </a:p>
          <a:p>
            <a:pPr>
              <a:spcBef>
                <a:spcPts val="400"/>
              </a:spcBef>
              <a:defRPr sz="2000"/>
            </a:pPr>
            <a:r>
              <a:rPr lang="en-GB" u="sng" dirty="0">
                <a:solidFill>
                  <a:srgbClr val="004236"/>
                </a:solidFill>
                <a:uFill>
                  <a:solidFill>
                    <a:srgbClr val="0000FF"/>
                  </a:solidFill>
                </a:uFill>
                <a:latin typeface="Georgia" panose="02040502050405020303" pitchFamily="18" charset="0"/>
                <a:hlinkClick r:id="rId4"/>
              </a:rPr>
              <a:t>https://</a:t>
            </a:r>
            <a:r>
              <a:rPr lang="en-GB" u="sng" dirty="0" smtClean="0">
                <a:solidFill>
                  <a:srgbClr val="004236"/>
                </a:solidFill>
                <a:uFill>
                  <a:solidFill>
                    <a:srgbClr val="0000FF"/>
                  </a:solidFill>
                </a:uFill>
                <a:latin typeface="Georgia" panose="02040502050405020303" pitchFamily="18" charset="0"/>
                <a:hlinkClick r:id="rId4"/>
              </a:rPr>
              <a:t>www.thewi.org.uk/campaigns</a:t>
            </a:r>
            <a:endParaRPr lang="en-GB" u="sng" dirty="0" smtClean="0">
              <a:solidFill>
                <a:srgbClr val="004236"/>
              </a:solidFill>
              <a:uFill>
                <a:solidFill>
                  <a:srgbClr val="0000FF"/>
                </a:solidFill>
              </a:uFill>
              <a:latin typeface="Georgia" panose="02040502050405020303" pitchFamily="18" charset="0"/>
            </a:endParaRPr>
          </a:p>
          <a:p>
            <a:pPr>
              <a:spcBef>
                <a:spcPts val="400"/>
              </a:spcBef>
              <a:defRPr sz="2000"/>
            </a:pPr>
            <a:endParaRPr lang="en-GB" u="sng" dirty="0">
              <a:solidFill>
                <a:srgbClr val="004236"/>
              </a:solidFill>
              <a:uFill>
                <a:solidFill>
                  <a:srgbClr val="0000FF"/>
                </a:solidFill>
              </a:uFill>
              <a:latin typeface="Georgia" panose="02040502050405020303" pitchFamily="18" charset="0"/>
            </a:endParaRPr>
          </a:p>
          <a:p>
            <a:r>
              <a:rPr lang="en-GB" b="1" dirty="0">
                <a:solidFill>
                  <a:srgbClr val="004236"/>
                </a:solidFill>
                <a:latin typeface="Georgia" panose="02040502050405020303" pitchFamily="18" charset="0"/>
              </a:rPr>
              <a:t>The Guardian:</a:t>
            </a:r>
            <a:r>
              <a:rPr lang="en-GB" dirty="0">
                <a:solidFill>
                  <a:srgbClr val="004236"/>
                </a:solidFill>
                <a:latin typeface="Georgia" panose="02040502050405020303" pitchFamily="18" charset="0"/>
              </a:rPr>
              <a:t> </a:t>
            </a:r>
            <a:r>
              <a:rPr lang="en-GB" u="sng" dirty="0">
                <a:latin typeface="Georgia" panose="02040502050405020303" pitchFamily="18" charset="0"/>
                <a:hlinkClick r:id="rId5"/>
              </a:rPr>
              <a:t>https://www.theguardian.com/environment/2018/jun/27/are-englands-trees-disappearing</a:t>
            </a:r>
            <a:r>
              <a:rPr lang="en-GB" dirty="0">
                <a:latin typeface="Georgia" panose="02040502050405020303" pitchFamily="18" charset="0"/>
              </a:rPr>
              <a:t> </a:t>
            </a:r>
            <a:endParaRPr lang="en-GB" dirty="0" smtClean="0">
              <a:latin typeface="Georgia" panose="02040502050405020303" pitchFamily="18" charset="0"/>
            </a:endParaRPr>
          </a:p>
          <a:p>
            <a:endParaRPr lang="en-GB" dirty="0">
              <a:latin typeface="Georgia" panose="02040502050405020303" pitchFamily="18" charset="0"/>
            </a:endParaRPr>
          </a:p>
          <a:p>
            <a:r>
              <a:rPr lang="en-GB" b="1" dirty="0">
                <a:solidFill>
                  <a:srgbClr val="004236"/>
                </a:solidFill>
                <a:latin typeface="Georgia" panose="02040502050405020303" pitchFamily="18" charset="0"/>
              </a:rPr>
              <a:t>UK Government:</a:t>
            </a:r>
            <a:r>
              <a:rPr lang="en-GB" dirty="0">
                <a:solidFill>
                  <a:srgbClr val="004236"/>
                </a:solidFill>
                <a:latin typeface="Georgia" panose="02040502050405020303" pitchFamily="18" charset="0"/>
              </a:rPr>
              <a:t> </a:t>
            </a:r>
            <a:r>
              <a:rPr lang="en-GB" u="sng" dirty="0">
                <a:latin typeface="Georgia" panose="02040502050405020303" pitchFamily="18" charset="0"/>
                <a:hlinkClick r:id="rId6"/>
              </a:rPr>
              <a:t>https://www.gov.uk/government/news/tree-champion-to-expand-englands-woodland</a:t>
            </a:r>
            <a:r>
              <a:rPr lang="en-GB" dirty="0">
                <a:latin typeface="Georgia" panose="02040502050405020303" pitchFamily="18" charset="0"/>
              </a:rPr>
              <a:t> </a:t>
            </a:r>
            <a:endParaRPr lang="en-GB" dirty="0" smtClean="0">
              <a:latin typeface="Georgia" panose="02040502050405020303" pitchFamily="18" charset="0"/>
            </a:endParaRPr>
          </a:p>
          <a:p>
            <a:endParaRPr lang="en-GB" dirty="0">
              <a:latin typeface="Georgia" panose="02040502050405020303" pitchFamily="18" charset="0"/>
            </a:endParaRPr>
          </a:p>
          <a:p>
            <a:r>
              <a:rPr lang="en-GB" b="1" dirty="0">
                <a:solidFill>
                  <a:srgbClr val="004236"/>
                </a:solidFill>
                <a:latin typeface="Georgia" panose="02040502050405020303" pitchFamily="18" charset="0"/>
              </a:rPr>
              <a:t>Welsh Government:</a:t>
            </a:r>
            <a:r>
              <a:rPr lang="en-GB" dirty="0">
                <a:solidFill>
                  <a:schemeClr val="accent3">
                    <a:lumMod val="50000"/>
                  </a:schemeClr>
                </a:solidFill>
                <a:latin typeface="Georgia" panose="02040502050405020303" pitchFamily="18" charset="0"/>
              </a:rPr>
              <a:t> </a:t>
            </a:r>
            <a:r>
              <a:rPr lang="en-GB" u="sng" dirty="0">
                <a:latin typeface="Georgia" panose="02040502050405020303" pitchFamily="18" charset="0"/>
                <a:hlinkClick r:id="rId7"/>
              </a:rPr>
              <a:t>https://beta.gov.wales/sites/default/files/publications/2018-06/woodlands-for-wales-strategy_0.pdf</a:t>
            </a:r>
            <a:r>
              <a:rPr lang="en-GB" dirty="0">
                <a:latin typeface="Georgia" panose="02040502050405020303" pitchFamily="18" charset="0"/>
              </a:rPr>
              <a:t>  </a:t>
            </a:r>
            <a:endParaRPr lang="en-GB" dirty="0" smtClean="0">
              <a:latin typeface="Georgia" panose="02040502050405020303" pitchFamily="18" charset="0"/>
            </a:endParaRPr>
          </a:p>
          <a:p>
            <a:endParaRPr lang="en-GB" dirty="0" smtClean="0">
              <a:solidFill>
                <a:srgbClr val="004236"/>
              </a:solidFill>
              <a:latin typeface="Georgia" panose="02040502050405020303" pitchFamily="18" charset="0"/>
            </a:endParaRPr>
          </a:p>
          <a:p>
            <a:pPr>
              <a:spcBef>
                <a:spcPts val="400"/>
              </a:spcBef>
              <a:defRPr sz="2000"/>
            </a:pPr>
            <a:r>
              <a:rPr lang="en-GB" b="1" dirty="0" smtClean="0">
                <a:solidFill>
                  <a:srgbClr val="004236"/>
                </a:solidFill>
                <a:latin typeface="Georgia" panose="02040502050405020303" pitchFamily="18" charset="0"/>
              </a:rPr>
              <a:t>Video:</a:t>
            </a:r>
          </a:p>
          <a:p>
            <a:pPr>
              <a:spcBef>
                <a:spcPts val="400"/>
              </a:spcBef>
              <a:defRPr sz="2000"/>
            </a:pPr>
            <a:r>
              <a:rPr lang="en-GB" sz="2000" dirty="0" smtClean="0">
                <a:solidFill>
                  <a:schemeClr val="accent3">
                    <a:lumMod val="50000"/>
                  </a:schemeClr>
                </a:solidFill>
                <a:latin typeface="Georgia" panose="02040502050405020303" pitchFamily="18" charset="0"/>
              </a:rPr>
              <a:t>This </a:t>
            </a:r>
            <a:r>
              <a:rPr lang="en-GB" sz="2000" dirty="0">
                <a:solidFill>
                  <a:schemeClr val="accent3">
                    <a:lumMod val="50000"/>
                  </a:schemeClr>
                </a:solidFill>
                <a:latin typeface="Georgia" panose="02040502050405020303" pitchFamily="18" charset="0"/>
              </a:rPr>
              <a:t>video by </a:t>
            </a:r>
            <a:r>
              <a:rPr lang="en-GB" sz="2000" dirty="0" smtClean="0">
                <a:solidFill>
                  <a:schemeClr val="accent3">
                    <a:lumMod val="50000"/>
                  </a:schemeClr>
                </a:solidFill>
                <a:latin typeface="Georgia" panose="02040502050405020303" pitchFamily="18" charset="0"/>
              </a:rPr>
              <a:t>the Forestry Commission highlights the importance of planting sustainable forests: </a:t>
            </a:r>
            <a:r>
              <a:rPr lang="en-GB" dirty="0" smtClean="0">
                <a:solidFill>
                  <a:schemeClr val="accent3">
                    <a:lumMod val="50000"/>
                  </a:schemeClr>
                </a:solidFill>
                <a:latin typeface="Georgia" panose="02040502050405020303" pitchFamily="18" charset="0"/>
                <a:hlinkClick r:id="rId8"/>
              </a:rPr>
              <a:t>https</a:t>
            </a:r>
            <a:r>
              <a:rPr lang="en-GB" dirty="0">
                <a:solidFill>
                  <a:schemeClr val="accent3">
                    <a:lumMod val="50000"/>
                  </a:schemeClr>
                </a:solidFill>
                <a:latin typeface="Georgia" panose="02040502050405020303" pitchFamily="18" charset="0"/>
                <a:hlinkClick r:id="rId8"/>
              </a:rPr>
              <a:t>://</a:t>
            </a:r>
            <a:r>
              <a:rPr lang="en-GB" dirty="0" smtClean="0">
                <a:solidFill>
                  <a:schemeClr val="accent3">
                    <a:lumMod val="50000"/>
                  </a:schemeClr>
                </a:solidFill>
                <a:latin typeface="Georgia" panose="02040502050405020303" pitchFamily="18" charset="0"/>
                <a:hlinkClick r:id="rId8"/>
              </a:rPr>
              <a:t>www.youtube.com/watch?v=mRv1U59o0N0</a:t>
            </a:r>
            <a:r>
              <a:rPr lang="en-GB" dirty="0" smtClean="0">
                <a:solidFill>
                  <a:schemeClr val="accent3">
                    <a:lumMod val="50000"/>
                  </a:schemeClr>
                </a:solidFill>
                <a:latin typeface="Georgia" panose="02040502050405020303" pitchFamily="18" charset="0"/>
              </a:rPr>
              <a:t> </a:t>
            </a:r>
            <a:endParaRPr lang="en-GB" dirty="0">
              <a:solidFill>
                <a:schemeClr val="accent3">
                  <a:lumMod val="50000"/>
                </a:schemeClr>
              </a:solidFill>
              <a:latin typeface="Georgia" panose="02040502050405020303" pitchFamily="18" charset="0"/>
            </a:endParaRPr>
          </a:p>
        </p:txBody>
      </p:sp>
    </p:spTree>
    <p:extLst>
      <p:ext uri="{BB962C8B-B14F-4D97-AF65-F5344CB8AC3E}">
        <p14:creationId xmlns:p14="http://schemas.microsoft.com/office/powerpoint/2010/main" val="17115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636</Words>
  <Application>Microsoft Office PowerPoint</Application>
  <PresentationFormat>On-screen Show (4:3)</PresentationFormat>
  <Paragraphs>85</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National Federation of Women’s Institutes Resolution Shortlist  November 2018 </vt:lpstr>
      <vt:lpstr>Outline of presentation</vt:lpstr>
      <vt:lpstr>What is the scale of the problem? </vt:lpstr>
      <vt:lpstr>The current situation in the UK</vt:lpstr>
      <vt:lpstr>The current situation in the UK continued</vt:lpstr>
      <vt:lpstr>How the WI could work on this resolution</vt:lpstr>
      <vt:lpstr>Arguments for the resolution</vt:lpstr>
      <vt:lpstr>Arguments against the resolution</vt:lpstr>
      <vt:lpstr>Further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Women’s Institutes Resolution Shortlist  November 2018 </dc:title>
  <dc:creator>Aanchal Mann</dc:creator>
  <cp:lastModifiedBy>Aanchal Mann</cp:lastModifiedBy>
  <cp:revision>20</cp:revision>
  <dcterms:created xsi:type="dcterms:W3CDTF">2018-10-16T14:14:09Z</dcterms:created>
  <dcterms:modified xsi:type="dcterms:W3CDTF">2018-11-05T13:25:38Z</dcterms:modified>
</cp:coreProperties>
</file>