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257" r:id="rId4"/>
    <p:sldId id="258" r:id="rId5"/>
    <p:sldId id="259" r:id="rId6"/>
    <p:sldId id="260" r:id="rId7"/>
    <p:sldId id="261" r:id="rId8"/>
    <p:sldId id="267" r:id="rId9"/>
    <p:sldId id="262" r:id="rId10"/>
    <p:sldId id="263" r:id="rId11"/>
    <p:sldId id="264" r:id="rId12"/>
    <p:sldId id="266" r:id="rId13"/>
    <p:sldId id="265"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36"/>
    <a:srgbClr val="5E78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8" autoAdjust="0"/>
    <p:restoredTop sz="87859" autoAdjust="0"/>
  </p:normalViewPr>
  <p:slideViewPr>
    <p:cSldViewPr>
      <p:cViewPr>
        <p:scale>
          <a:sx n="100" d="100"/>
          <a:sy n="100" d="100"/>
        </p:scale>
        <p:origin x="-654" y="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CE9F5A-58A9-4F2C-86B3-74724A3F47E7}" type="datetimeFigureOut">
              <a:rPr lang="en-GB" smtClean="0"/>
              <a:t>24/10/2017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001C19-B26B-4B35-A079-3FCBAE73D358}" type="slidenum">
              <a:rPr lang="en-GB" smtClean="0"/>
              <a:t>‹#›</a:t>
            </a:fld>
            <a:endParaRPr lang="en-GB"/>
          </a:p>
        </p:txBody>
      </p:sp>
    </p:spTree>
    <p:extLst>
      <p:ext uri="{BB962C8B-B14F-4D97-AF65-F5344CB8AC3E}">
        <p14:creationId xmlns:p14="http://schemas.microsoft.com/office/powerpoint/2010/main" val="118753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smtClean="0">
                <a:latin typeface="Georgia" charset="0"/>
                <a:ea typeface="Georgia" charset="0"/>
                <a:cs typeface="Georgia" charset="0"/>
              </a:rPr>
              <a:t>Positive body image in a digital </a:t>
            </a:r>
            <a:r>
              <a:rPr lang="en-GB" i="0" dirty="0" err="1" smtClean="0">
                <a:latin typeface="Georgia" charset="0"/>
                <a:ea typeface="Georgia" charset="0"/>
                <a:cs typeface="Georgia" charset="0"/>
              </a:rPr>
              <a:t>age:‘This</a:t>
            </a:r>
            <a:r>
              <a:rPr lang="en-GB" i="0" dirty="0" smtClean="0">
                <a:latin typeface="Georgia" charset="0"/>
                <a:ea typeface="Georgia" charset="0"/>
                <a:cs typeface="Georgia" charset="0"/>
              </a:rPr>
              <a:t> meeting urges every WI to put pressure on government and the media industry to promote healthy body images and ensure diversity is represented in the media.’</a:t>
            </a:r>
            <a:endParaRPr lang="en-US" i="0" dirty="0" smtClean="0">
              <a:latin typeface="Georgia" charset="0"/>
              <a:ea typeface="Georgia" charset="0"/>
              <a:cs typeface="Georgia" charset="0"/>
            </a:endParaRPr>
          </a:p>
          <a:p>
            <a:endParaRPr lang="en-GB" dirty="0" smtClean="0"/>
          </a:p>
          <a:p>
            <a:r>
              <a:rPr lang="en-GB" dirty="0" smtClean="0"/>
              <a:t>Click for next slide</a:t>
            </a:r>
            <a:endParaRPr lang="en-GB" dirty="0"/>
          </a:p>
        </p:txBody>
      </p:sp>
      <p:sp>
        <p:nvSpPr>
          <p:cNvPr id="4" name="Slide Number Placeholder 3"/>
          <p:cNvSpPr>
            <a:spLocks noGrp="1"/>
          </p:cNvSpPr>
          <p:nvPr>
            <p:ph type="sldNum" sz="quarter" idx="10"/>
          </p:nvPr>
        </p:nvSpPr>
        <p:spPr/>
        <p:txBody>
          <a:bodyPr/>
          <a:lstStyle/>
          <a:p>
            <a:fld id="{33001C19-B26B-4B35-A079-3FCBAE73D358}" type="slidenum">
              <a:rPr lang="en-GB" smtClean="0"/>
              <a:t>1</a:t>
            </a:fld>
            <a:endParaRPr lang="en-GB"/>
          </a:p>
        </p:txBody>
      </p:sp>
    </p:spTree>
    <p:extLst>
      <p:ext uri="{BB962C8B-B14F-4D97-AF65-F5344CB8AC3E}">
        <p14:creationId xmlns:p14="http://schemas.microsoft.com/office/powerpoint/2010/main" val="2737995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smtClean="0"/>
              <a:t>Following the Advertising Standards Authorities announcement on toughening their rules on adverts, is there more the WI could add on this particular topic?  </a:t>
            </a:r>
            <a:endParaRPr lang="en-US" sz="1200" dirty="0" smtClean="0"/>
          </a:p>
          <a:p>
            <a:r>
              <a:rPr lang="en-GB" dirty="0" smtClean="0"/>
              <a:t>   </a:t>
            </a:r>
          </a:p>
          <a:p>
            <a:r>
              <a:rPr lang="en-GB" dirty="0" smtClean="0"/>
              <a:t>Click for next slide</a:t>
            </a:r>
            <a:endParaRPr lang="en-GB" dirty="0"/>
          </a:p>
        </p:txBody>
      </p:sp>
      <p:sp>
        <p:nvSpPr>
          <p:cNvPr id="4" name="Slide Number Placeholder 3"/>
          <p:cNvSpPr>
            <a:spLocks noGrp="1"/>
          </p:cNvSpPr>
          <p:nvPr>
            <p:ph type="sldNum" sz="quarter" idx="10"/>
          </p:nvPr>
        </p:nvSpPr>
        <p:spPr/>
        <p:txBody>
          <a:bodyPr/>
          <a:lstStyle/>
          <a:p>
            <a:fld id="{33001C19-B26B-4B35-A079-3FCBAE73D358}" type="slidenum">
              <a:rPr lang="en-GB" smtClean="0"/>
              <a:t>10</a:t>
            </a:fld>
            <a:endParaRPr lang="en-GB"/>
          </a:p>
        </p:txBody>
      </p:sp>
    </p:spTree>
    <p:extLst>
      <p:ext uri="{BB962C8B-B14F-4D97-AF65-F5344CB8AC3E}">
        <p14:creationId xmlns:p14="http://schemas.microsoft.com/office/powerpoint/2010/main" val="1772738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(Video will only appear when in slideshow mode. Click the</a:t>
            </a:r>
            <a:r>
              <a:rPr lang="en-GB" baseline="0" dirty="0" smtClean="0"/>
              <a:t> red button to play the video.)</a:t>
            </a:r>
            <a:endParaRPr lang="en-GB" b="1" dirty="0"/>
          </a:p>
        </p:txBody>
      </p:sp>
      <p:sp>
        <p:nvSpPr>
          <p:cNvPr id="4" name="Slide Number Placeholder 3"/>
          <p:cNvSpPr>
            <a:spLocks noGrp="1"/>
          </p:cNvSpPr>
          <p:nvPr>
            <p:ph type="sldNum" sz="quarter" idx="10"/>
          </p:nvPr>
        </p:nvSpPr>
        <p:spPr/>
        <p:txBody>
          <a:bodyPr/>
          <a:lstStyle/>
          <a:p>
            <a:fld id="{33001C19-B26B-4B35-A079-3FCBAE73D358}" type="slidenum">
              <a:rPr lang="en-GB" smtClean="0"/>
              <a:t>11</a:t>
            </a:fld>
            <a:endParaRPr lang="en-GB"/>
          </a:p>
        </p:txBody>
      </p:sp>
    </p:spTree>
    <p:extLst>
      <p:ext uri="{BB962C8B-B14F-4D97-AF65-F5344CB8AC3E}">
        <p14:creationId xmlns:p14="http://schemas.microsoft.com/office/powerpoint/2010/main" val="1736177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0" dirty="0" smtClean="0">
                <a:solidFill>
                  <a:srgbClr val="5E7803"/>
                </a:solidFill>
              </a:rPr>
              <a:t>To receive monthly NFWI campaign updates please sign up via the campaigns area of the website</a:t>
            </a:r>
            <a:r>
              <a:rPr lang="en-GB" sz="1200" i="0" dirty="0" smtClean="0">
                <a:solidFill>
                  <a:srgbClr val="5E7803"/>
                </a:solidFill>
                <a:effectLst/>
              </a:rPr>
              <a:t>.</a:t>
            </a:r>
            <a:endParaRPr lang="en-GB" i="0" dirty="0" smtClean="0"/>
          </a:p>
          <a:p>
            <a:endParaRPr lang="en-GB" dirty="0" smtClean="0"/>
          </a:p>
          <a:p>
            <a:r>
              <a:rPr lang="en-GB" dirty="0" smtClean="0"/>
              <a:t>End</a:t>
            </a:r>
            <a:r>
              <a:rPr lang="en-GB" baseline="0" dirty="0" smtClean="0"/>
              <a:t> of PowerPoint</a:t>
            </a:r>
            <a:endParaRPr lang="en-GB" dirty="0"/>
          </a:p>
        </p:txBody>
      </p:sp>
      <p:sp>
        <p:nvSpPr>
          <p:cNvPr id="4" name="Slide Number Placeholder 3"/>
          <p:cNvSpPr>
            <a:spLocks noGrp="1"/>
          </p:cNvSpPr>
          <p:nvPr>
            <p:ph type="sldNum" sz="quarter" idx="10"/>
          </p:nvPr>
        </p:nvSpPr>
        <p:spPr/>
        <p:txBody>
          <a:bodyPr/>
          <a:lstStyle/>
          <a:p>
            <a:fld id="{33001C19-B26B-4B35-A079-3FCBAE73D358}" type="slidenum">
              <a:rPr lang="en-GB" smtClean="0"/>
              <a:t>12</a:t>
            </a:fld>
            <a:endParaRPr lang="en-GB"/>
          </a:p>
        </p:txBody>
      </p:sp>
    </p:spTree>
    <p:extLst>
      <p:ext uri="{BB962C8B-B14F-4D97-AF65-F5344CB8AC3E}">
        <p14:creationId xmlns:p14="http://schemas.microsoft.com/office/powerpoint/2010/main" val="1773762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The proposer is concerned with the number of manipulated body images portrayed in the media and wants to see action from the government and industry to promote a healthier body image, as well as ensuring diversity is represented in the media.</a:t>
            </a:r>
            <a:r>
              <a:rPr lang="en-US" dirty="0" smtClean="0"/>
              <a:t> </a:t>
            </a:r>
          </a:p>
          <a:p>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r>
              <a:rPr lang="en-GB" dirty="0" smtClean="0"/>
              <a:t>Adverts dominate our everyday life, we see them online, in magazines, TV, film and on public transport; the proposer is concerned about the level of retouching these images receive and the effect this may have on individuals.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Click</a:t>
            </a:r>
            <a:r>
              <a:rPr lang="en-GB" sz="1200" kern="1200" baseline="0" dirty="0" smtClean="0">
                <a:solidFill>
                  <a:schemeClr val="tx1"/>
                </a:solidFill>
                <a:effectLst/>
                <a:latin typeface="+mn-lt"/>
                <a:ea typeface="+mn-ea"/>
                <a:cs typeface="+mn-cs"/>
              </a:rPr>
              <a:t> for next slide</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3001C19-B26B-4B35-A079-3FCBAE73D358}" type="slidenum">
              <a:rPr lang="en-GB" smtClean="0"/>
              <a:t>2</a:t>
            </a:fld>
            <a:endParaRPr lang="en-GB"/>
          </a:p>
        </p:txBody>
      </p:sp>
    </p:spTree>
    <p:extLst>
      <p:ext uri="{BB962C8B-B14F-4D97-AF65-F5344CB8AC3E}">
        <p14:creationId xmlns:p14="http://schemas.microsoft.com/office/powerpoint/2010/main" val="1587811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Body image can be defined as how people see and feel about themselves. This can be shaped through a variety of ways; media, family, friendship groups and the culture we live in. Two people who could look similar may in fact have very different body image as a result of those influences.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It’s important to note that body image is not static and people may feel differently about their body at different stages in their life and may only feel particularly low in confidence in one aspect of their appearance.  </a:t>
            </a:r>
            <a:r>
              <a:rPr lang="en-US" dirty="0" smtClean="0">
                <a:effectLst/>
              </a:rPr>
              <a:t>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Click for next slide</a:t>
            </a:r>
          </a:p>
          <a:p>
            <a:r>
              <a:rPr lang="en-GB" dirty="0" smtClean="0"/>
              <a:t> </a:t>
            </a:r>
            <a:endParaRPr lang="en-GB" dirty="0"/>
          </a:p>
        </p:txBody>
      </p:sp>
      <p:sp>
        <p:nvSpPr>
          <p:cNvPr id="4" name="Slide Number Placeholder 3"/>
          <p:cNvSpPr>
            <a:spLocks noGrp="1"/>
          </p:cNvSpPr>
          <p:nvPr>
            <p:ph type="sldNum" sz="quarter" idx="10"/>
          </p:nvPr>
        </p:nvSpPr>
        <p:spPr/>
        <p:txBody>
          <a:bodyPr/>
          <a:lstStyle/>
          <a:p>
            <a:fld id="{33001C19-B26B-4B35-A079-3FCBAE73D358}" type="slidenum">
              <a:rPr lang="en-GB" smtClean="0"/>
              <a:t>3</a:t>
            </a:fld>
            <a:endParaRPr lang="en-GB"/>
          </a:p>
        </p:txBody>
      </p:sp>
    </p:spTree>
    <p:extLst>
      <p:ext uri="{BB962C8B-B14F-4D97-AF65-F5344CB8AC3E}">
        <p14:creationId xmlns:p14="http://schemas.microsoft.com/office/powerpoint/2010/main" val="3069465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1980s saw the technique of airbrushing</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developed to digital editing, software programmes such as Photoshop allow individuals to edit photographs in a particular way. Manipulation of photographs can include removing moles, blemishes or dramatically altering facial and body features.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I</a:t>
            </a:r>
            <a:r>
              <a:rPr lang="en-GB" sz="1200" kern="1200" dirty="0" smtClean="0">
                <a:solidFill>
                  <a:schemeClr val="tx1"/>
                </a:solidFill>
                <a:effectLst/>
                <a:latin typeface="+mn-lt"/>
                <a:ea typeface="+mn-ea"/>
                <a:cs typeface="+mn-cs"/>
              </a:rPr>
              <a:t>n 2011 the Advertising Standards Authority banned </a:t>
            </a:r>
            <a:r>
              <a:rPr lang="en-GB" sz="1200" kern="1200" dirty="0" err="1" smtClean="0">
                <a:solidFill>
                  <a:schemeClr val="tx1"/>
                </a:solidFill>
                <a:effectLst/>
                <a:latin typeface="+mn-lt"/>
                <a:ea typeface="+mn-ea"/>
                <a:cs typeface="+mn-cs"/>
              </a:rPr>
              <a:t>L’Oreal’s</a:t>
            </a:r>
            <a:r>
              <a:rPr lang="en-GB" sz="1200" kern="1200" dirty="0" smtClean="0">
                <a:solidFill>
                  <a:schemeClr val="tx1"/>
                </a:solidFill>
                <a:effectLst/>
                <a:latin typeface="+mn-lt"/>
                <a:ea typeface="+mn-ea"/>
                <a:cs typeface="+mn-cs"/>
              </a:rPr>
              <a:t> adverts that featured actress Julia Roberts for exaggerating the images and breaching its code of conduct. Most recently, in April 2017 a </a:t>
            </a:r>
            <a:r>
              <a:rPr lang="en-GB" sz="1200" kern="1200" dirty="0" err="1" smtClean="0">
                <a:solidFill>
                  <a:schemeClr val="tx1"/>
                </a:solidFill>
                <a:effectLst/>
                <a:latin typeface="+mn-lt"/>
                <a:ea typeface="+mn-ea"/>
                <a:cs typeface="+mn-cs"/>
              </a:rPr>
              <a:t>Rimmel</a:t>
            </a:r>
            <a:r>
              <a:rPr lang="en-GB" sz="1200" kern="1200" dirty="0" smtClean="0">
                <a:solidFill>
                  <a:schemeClr val="tx1"/>
                </a:solidFill>
                <a:effectLst/>
                <a:latin typeface="+mn-lt"/>
                <a:ea typeface="+mn-ea"/>
                <a:cs typeface="+mn-cs"/>
              </a:rPr>
              <a:t> mascara advert featuring model Cara </a:t>
            </a:r>
            <a:r>
              <a:rPr lang="en-GB" sz="1200" kern="1200" dirty="0" err="1" smtClean="0">
                <a:solidFill>
                  <a:schemeClr val="tx1"/>
                </a:solidFill>
                <a:effectLst/>
                <a:latin typeface="+mn-lt"/>
                <a:ea typeface="+mn-ea"/>
                <a:cs typeface="+mn-cs"/>
              </a:rPr>
              <a:t>Delevingne</a:t>
            </a:r>
            <a:r>
              <a:rPr lang="en-GB" sz="1200" kern="1200" dirty="0" smtClean="0">
                <a:solidFill>
                  <a:schemeClr val="tx1"/>
                </a:solidFill>
                <a:effectLst/>
                <a:latin typeface="+mn-lt"/>
                <a:ea typeface="+mn-ea"/>
                <a:cs typeface="+mn-cs"/>
              </a:rPr>
              <a:t> was banned for manipulating too heavily with post-production techniques including airbrushing.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Female public figures have called out publications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that have heavily altered and </a:t>
            </a:r>
            <a:r>
              <a:rPr lang="en-GB" sz="1200" kern="1200" dirty="0" err="1" smtClean="0">
                <a:solidFill>
                  <a:schemeClr val="tx1"/>
                </a:solidFill>
                <a:effectLst/>
                <a:latin typeface="+mn-lt"/>
                <a:ea typeface="+mn-ea"/>
                <a:cs typeface="+mn-cs"/>
              </a:rPr>
              <a:t>Photoshopped</a:t>
            </a:r>
            <a:r>
              <a:rPr lang="en-GB" sz="1200" kern="1200" dirty="0" smtClean="0">
                <a:solidFill>
                  <a:schemeClr val="tx1"/>
                </a:solidFill>
                <a:effectLst/>
                <a:latin typeface="+mn-lt"/>
                <a:ea typeface="+mn-ea"/>
                <a:cs typeface="+mn-cs"/>
              </a:rPr>
              <a:t> their appearance. American actress and singer, </a:t>
            </a:r>
            <a:r>
              <a:rPr lang="en-GB" sz="1200" kern="1200" dirty="0" err="1" smtClean="0">
                <a:solidFill>
                  <a:schemeClr val="tx1"/>
                </a:solidFill>
                <a:effectLst/>
                <a:latin typeface="+mn-lt"/>
                <a:ea typeface="+mn-ea"/>
                <a:cs typeface="+mn-cs"/>
              </a:rPr>
              <a:t>Zendaya</a:t>
            </a:r>
            <a:r>
              <a:rPr lang="en-GB" sz="1200" kern="1200" dirty="0" smtClean="0">
                <a:solidFill>
                  <a:schemeClr val="tx1"/>
                </a:solidFill>
                <a:effectLst/>
                <a:latin typeface="+mn-lt"/>
                <a:ea typeface="+mn-ea"/>
                <a:cs typeface="+mn-cs"/>
              </a:rPr>
              <a:t> posted a side-by-side comparison of the real and retouched photo of herself in magazine </a:t>
            </a:r>
            <a:r>
              <a:rPr lang="en-GB" sz="1200" i="1" kern="1200" dirty="0" err="1" smtClean="0">
                <a:solidFill>
                  <a:schemeClr val="tx1"/>
                </a:solidFill>
                <a:effectLst/>
                <a:latin typeface="+mn-lt"/>
                <a:ea typeface="+mn-ea"/>
                <a:cs typeface="+mn-cs"/>
              </a:rPr>
              <a:t>Modeliste</a:t>
            </a:r>
            <a:r>
              <a:rPr lang="en-GB" sz="1200" kern="1200" dirty="0" smtClean="0">
                <a:solidFill>
                  <a:schemeClr val="tx1"/>
                </a:solidFill>
                <a:effectLst/>
                <a:latin typeface="+mn-lt"/>
                <a:ea typeface="+mn-ea"/>
                <a:cs typeface="+mn-cs"/>
              </a:rPr>
              <a:t>, which showed her hips,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chest and hair</a:t>
            </a:r>
            <a:r>
              <a:rPr lang="en-GB" sz="1200" kern="1200" baseline="0" dirty="0" smtClean="0">
                <a:solidFill>
                  <a:schemeClr val="tx1"/>
                </a:solidFill>
                <a:effectLst/>
                <a:latin typeface="+mn-lt"/>
                <a:ea typeface="+mn-ea"/>
                <a:cs typeface="+mn-cs"/>
              </a:rPr>
              <a:t> colour </a:t>
            </a:r>
            <a:r>
              <a:rPr lang="en-GB" sz="1200" kern="1200" dirty="0" smtClean="0">
                <a:solidFill>
                  <a:schemeClr val="tx1"/>
                </a:solidFill>
                <a:effectLst/>
                <a:latin typeface="+mn-lt"/>
                <a:ea typeface="+mn-ea"/>
                <a:cs typeface="+mn-cs"/>
              </a:rPr>
              <a:t>had been manipulated.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There are also concerns about social media’s role in promoting positive body image; many young people use platforms such as Facebook, Instagram and Snapchat to get instant approval and gratification in the form of ‘likes’ and comments from images uploaded online. These images can be edited, cropped and filtered to alter the original image. Whilst magazines and TV adverts have to be either bought or are controlled for a certain period of time, social media is unlimited.</a:t>
            </a:r>
            <a:r>
              <a:rPr lang="en-US" dirty="0" smtClean="0">
                <a:effectLst/>
              </a:rPr>
              <a:t>  </a:t>
            </a:r>
            <a:endParaRPr lang="en-US" sz="1200" kern="1200" dirty="0" smtClean="0">
              <a:solidFill>
                <a:schemeClr val="tx1"/>
              </a:solidFill>
              <a:effectLst/>
              <a:latin typeface="+mn-lt"/>
              <a:ea typeface="+mn-ea"/>
              <a:cs typeface="+mn-cs"/>
            </a:endParaRPr>
          </a:p>
          <a:p>
            <a:endParaRPr lang="en-GB" dirty="0" smtClean="0"/>
          </a:p>
          <a:p>
            <a:r>
              <a:rPr lang="en-GB" dirty="0" smtClean="0"/>
              <a:t>Click for next slide</a:t>
            </a:r>
            <a:endParaRPr lang="en-GB" dirty="0"/>
          </a:p>
        </p:txBody>
      </p:sp>
      <p:sp>
        <p:nvSpPr>
          <p:cNvPr id="4" name="Slide Number Placeholder 3"/>
          <p:cNvSpPr>
            <a:spLocks noGrp="1"/>
          </p:cNvSpPr>
          <p:nvPr>
            <p:ph type="sldNum" sz="quarter" idx="10"/>
          </p:nvPr>
        </p:nvSpPr>
        <p:spPr/>
        <p:txBody>
          <a:bodyPr/>
          <a:lstStyle/>
          <a:p>
            <a:fld id="{33001C19-B26B-4B35-A079-3FCBAE73D358}" type="slidenum">
              <a:rPr lang="en-GB" smtClean="0"/>
              <a:t>4</a:t>
            </a:fld>
            <a:endParaRPr lang="en-GB"/>
          </a:p>
        </p:txBody>
      </p:sp>
    </p:spTree>
    <p:extLst>
      <p:ext uri="{BB962C8B-B14F-4D97-AF65-F5344CB8AC3E}">
        <p14:creationId xmlns:p14="http://schemas.microsoft.com/office/powerpoint/2010/main" val="477264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Poor body image can result in low self-esteem, eating disorders and cosmetic surgery to change the way a person looks and affects both boys and girls and all ages.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37% of girls aged 11-21 say they compare themselves to celebrities most of the time or often and 47% of young women agreed with the statement ‘seeing adverts using thin models makes me want to diet/lose weight/feel more conscious of the way I look’</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Images of muscles and a toned physique can put pressure on boys to have a ‘perfect’ body. Research found that the three main sources of pressure on secondary school boys to ‘look good’ were social media, advertising and celebrities.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There are also concerns about social media’s role in promoting positive body image; many young people use platforms such as Facebook, Instagram and Snapchat to get instant approval in the form of ‘likes’.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These images can be edited, cropped and filtered to alter the original image.  </a:t>
            </a: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Click for next slide</a:t>
            </a:r>
          </a:p>
        </p:txBody>
      </p:sp>
      <p:sp>
        <p:nvSpPr>
          <p:cNvPr id="4" name="Slide Number Placeholder 3"/>
          <p:cNvSpPr>
            <a:spLocks noGrp="1"/>
          </p:cNvSpPr>
          <p:nvPr>
            <p:ph type="sldNum" sz="quarter" idx="10"/>
          </p:nvPr>
        </p:nvSpPr>
        <p:spPr/>
        <p:txBody>
          <a:bodyPr/>
          <a:lstStyle/>
          <a:p>
            <a:fld id="{33001C19-B26B-4B35-A079-3FCBAE73D358}" type="slidenum">
              <a:rPr lang="en-GB" smtClean="0"/>
              <a:t>5</a:t>
            </a:fld>
            <a:endParaRPr lang="en-GB"/>
          </a:p>
        </p:txBody>
      </p:sp>
    </p:spTree>
    <p:extLst>
      <p:ext uri="{BB962C8B-B14F-4D97-AF65-F5344CB8AC3E}">
        <p14:creationId xmlns:p14="http://schemas.microsoft.com/office/powerpoint/2010/main" val="2493910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government established a body confidence campaign in 2010 which aimed to raise awareness of body image issues and work with industry to tackle causes of negative body image. Liberal Democrat MP Jo </a:t>
            </a:r>
            <a:r>
              <a:rPr lang="en-GB" sz="1200" kern="1200" dirty="0" err="1" smtClean="0">
                <a:solidFill>
                  <a:schemeClr val="tx1"/>
                </a:solidFill>
                <a:effectLst/>
                <a:latin typeface="+mn-lt"/>
                <a:ea typeface="+mn-ea"/>
                <a:cs typeface="+mn-cs"/>
              </a:rPr>
              <a:t>Swinson</a:t>
            </a:r>
            <a:r>
              <a:rPr lang="en-GB" sz="1200" kern="1200" dirty="0" smtClean="0">
                <a:solidFill>
                  <a:schemeClr val="tx1"/>
                </a:solidFill>
                <a:effectLst/>
                <a:latin typeface="+mn-lt"/>
                <a:ea typeface="+mn-ea"/>
                <a:cs typeface="+mn-cs"/>
              </a:rPr>
              <a:t>, campaigned heavily on the issue of body confidence; she hosted a number of roundtables on various aspects of body image. </a:t>
            </a: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part of the project and following the </a:t>
            </a:r>
            <a:r>
              <a:rPr lang="en-GB" sz="1200" i="1" kern="1200" dirty="0" smtClean="0">
                <a:solidFill>
                  <a:schemeClr val="tx1"/>
                </a:solidFill>
                <a:effectLst/>
                <a:latin typeface="+mn-lt"/>
                <a:ea typeface="+mn-ea"/>
                <a:cs typeface="+mn-cs"/>
              </a:rPr>
              <a:t>Reflections on Body Image</a:t>
            </a:r>
            <a:r>
              <a:rPr lang="en-GB" sz="1200" kern="1200" dirty="0" smtClean="0">
                <a:solidFill>
                  <a:schemeClr val="tx1"/>
                </a:solidFill>
                <a:effectLst/>
                <a:latin typeface="+mn-lt"/>
                <a:ea typeface="+mn-ea"/>
                <a:cs typeface="+mn-cs"/>
              </a:rPr>
              <a:t> report from the All-Party Parliamentary Group on Body Image, the organisation </a:t>
            </a:r>
            <a:r>
              <a:rPr lang="en-GB" sz="1200" i="1" kern="1200" dirty="0" smtClean="0">
                <a:solidFill>
                  <a:schemeClr val="tx1"/>
                </a:solidFill>
                <a:effectLst/>
                <a:latin typeface="+mn-lt"/>
                <a:ea typeface="+mn-ea"/>
                <a:cs typeface="+mn-cs"/>
              </a:rPr>
              <a:t>Be Real</a:t>
            </a:r>
            <a:r>
              <a:rPr lang="en-GB" sz="1200" kern="1200" dirty="0" smtClean="0">
                <a:solidFill>
                  <a:schemeClr val="tx1"/>
                </a:solidFill>
                <a:effectLst/>
                <a:latin typeface="+mn-lt"/>
                <a:ea typeface="+mn-ea"/>
                <a:cs typeface="+mn-cs"/>
              </a:rPr>
              <a:t> was launched in 2014 and acts as a hub to link partners and the public on their activities on body image. </a:t>
            </a:r>
            <a:r>
              <a:rPr lang="en-GB" sz="1200" i="1" kern="1200" dirty="0" smtClean="0">
                <a:solidFill>
                  <a:schemeClr val="tx1"/>
                </a:solidFill>
                <a:effectLst/>
                <a:latin typeface="+mn-lt"/>
                <a:ea typeface="+mn-ea"/>
                <a:cs typeface="+mn-cs"/>
              </a:rPr>
              <a:t>Be Real </a:t>
            </a:r>
            <a:r>
              <a:rPr lang="en-GB" sz="1200" kern="1200" dirty="0" smtClean="0">
                <a:solidFill>
                  <a:schemeClr val="tx1"/>
                </a:solidFill>
                <a:effectLst/>
                <a:latin typeface="+mn-lt"/>
                <a:ea typeface="+mn-ea"/>
                <a:cs typeface="+mn-cs"/>
              </a:rPr>
              <a:t>features resources, toolkits and workshops for schools to promote positive body image. </a:t>
            </a: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Advertising Standards Authority announced in July 2017 that they will toughen their rules on adverts that feature airbrushing and those that ‘perpetuate sexist stereotypes’, as well as banning adverts that feature ‘unhealthily thin’ models</a:t>
            </a:r>
            <a:r>
              <a:rPr lang="en-US" dirty="0" smtClean="0">
                <a:effectLst/>
              </a:rPr>
              <a:t>  </a:t>
            </a:r>
          </a:p>
          <a:p>
            <a:r>
              <a:rPr lang="en-GB" sz="1200" kern="1200" dirty="0" smtClean="0">
                <a:solidFill>
                  <a:schemeClr val="tx1"/>
                </a:solidFill>
                <a:effectLst/>
                <a:latin typeface="+mn-lt"/>
                <a:ea typeface="+mn-ea"/>
                <a:cs typeface="+mn-cs"/>
              </a:rPr>
              <a:t> </a:t>
            </a:r>
            <a:endParaRPr lang="en-GB" dirty="0" smtClean="0"/>
          </a:p>
          <a:p>
            <a:r>
              <a:rPr lang="en-GB" dirty="0" smtClean="0"/>
              <a:t>Click for next slide</a:t>
            </a:r>
            <a:endParaRPr lang="en-GB" dirty="0"/>
          </a:p>
        </p:txBody>
      </p:sp>
      <p:sp>
        <p:nvSpPr>
          <p:cNvPr id="4" name="Slide Number Placeholder 3"/>
          <p:cNvSpPr>
            <a:spLocks noGrp="1"/>
          </p:cNvSpPr>
          <p:nvPr>
            <p:ph type="sldNum" sz="quarter" idx="10"/>
          </p:nvPr>
        </p:nvSpPr>
        <p:spPr/>
        <p:txBody>
          <a:bodyPr/>
          <a:lstStyle/>
          <a:p>
            <a:fld id="{33001C19-B26B-4B35-A079-3FCBAE73D358}" type="slidenum">
              <a:rPr lang="en-GB" smtClean="0"/>
              <a:t>6</a:t>
            </a:fld>
            <a:endParaRPr lang="en-GB"/>
          </a:p>
        </p:txBody>
      </p:sp>
    </p:spTree>
    <p:extLst>
      <p:ext uri="{BB962C8B-B14F-4D97-AF65-F5344CB8AC3E}">
        <p14:creationId xmlns:p14="http://schemas.microsoft.com/office/powerpoint/2010/main" val="4228409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media industry represents the communication channels through which news, entertainment, education or promotional messages are distributed and includes television, radio, newspapers, magazines, cinema, recorded music and social media.</a:t>
            </a:r>
          </a:p>
          <a:p>
            <a:r>
              <a:rPr lang="en-US"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Relating to the TV industry, an Ofcom report from September 2017 found that women, ethnic minority groups and disabled people were all under-represented. Women account for 48% of employees across the five main broadcasters versus 51% of the UK population and disabled employees make up just 3% of employees compared to 18% of the UK population. </a:t>
            </a:r>
            <a:r>
              <a:rPr lang="en-US"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Ofcom outlined a number of ways broadcasters could improve which included regularly monitoring the make-up of their workforce, setting clear diversity targets and embedding diversity from the top down.  </a:t>
            </a:r>
          </a:p>
          <a:p>
            <a:endParaRPr lang="en-US" dirty="0" smtClean="0">
              <a:effectLst/>
            </a:endParaRPr>
          </a:p>
          <a:p>
            <a:r>
              <a:rPr lang="en-GB" sz="1200" kern="1200" dirty="0" smtClean="0">
                <a:solidFill>
                  <a:schemeClr val="tx1"/>
                </a:solidFill>
                <a:effectLst/>
                <a:latin typeface="+mn-lt"/>
                <a:ea typeface="+mn-ea"/>
                <a:cs typeface="+mn-cs"/>
              </a:rPr>
              <a:t>Advertising Association’s think thank Credos undertook research into how advertising portrays diversity in Britain and found that only 45% of BAME respondents agreed that advertising represents the UK’s multicultural society.  </a:t>
            </a:r>
            <a:endParaRPr lang="en-US" dirty="0"/>
          </a:p>
        </p:txBody>
      </p:sp>
      <p:sp>
        <p:nvSpPr>
          <p:cNvPr id="4" name="Slide Number Placeholder 3"/>
          <p:cNvSpPr>
            <a:spLocks noGrp="1"/>
          </p:cNvSpPr>
          <p:nvPr>
            <p:ph type="sldNum" sz="quarter" idx="10"/>
          </p:nvPr>
        </p:nvSpPr>
        <p:spPr/>
        <p:txBody>
          <a:bodyPr/>
          <a:lstStyle/>
          <a:p>
            <a:fld id="{33001C19-B26B-4B35-A079-3FCBAE73D358}" type="slidenum">
              <a:rPr lang="en-GB" smtClean="0"/>
              <a:t>7</a:t>
            </a:fld>
            <a:endParaRPr lang="en-GB"/>
          </a:p>
        </p:txBody>
      </p:sp>
    </p:spTree>
    <p:extLst>
      <p:ext uri="{BB962C8B-B14F-4D97-AF65-F5344CB8AC3E}">
        <p14:creationId xmlns:p14="http://schemas.microsoft.com/office/powerpoint/2010/main" val="1441812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 full campaign plan would be developed by the NFWI if the resolution is passed, taking into account developments since then. But to help inform your discussions, here are some ways the WI could consider working on this issue if it was passed.</a:t>
            </a:r>
          </a:p>
          <a:p>
            <a:endParaRPr lang="en-GB" sz="1200" kern="1200" dirty="0" smtClean="0">
              <a:solidFill>
                <a:schemeClr val="tx1"/>
              </a:solidFill>
              <a:effectLst/>
              <a:latin typeface="+mn-lt"/>
              <a:ea typeface="+mn-ea"/>
              <a:cs typeface="+mn-cs"/>
            </a:endParaRPr>
          </a:p>
          <a:p>
            <a:r>
              <a:rPr lang="en-GB" sz="1200" dirty="0" smtClean="0"/>
              <a:t>At a </a:t>
            </a:r>
            <a:r>
              <a:rPr lang="en-GB" sz="1200" b="1" dirty="0" smtClean="0"/>
              <a:t>national level</a:t>
            </a:r>
            <a:r>
              <a:rPr lang="en-GB" sz="1200" dirty="0" smtClean="0"/>
              <a:t> the WI could add its voice to the </a:t>
            </a:r>
            <a:r>
              <a:rPr lang="en-GB" sz="1200" i="1" dirty="0" smtClean="0"/>
              <a:t>Be Real</a:t>
            </a:r>
            <a:r>
              <a:rPr lang="en-GB" sz="1200" dirty="0" smtClean="0"/>
              <a:t> campaign and put pressure on the industry and government to make more significant changes.  </a:t>
            </a:r>
            <a:endParaRPr lang="en-US" sz="1200" dirty="0" smtClean="0"/>
          </a:p>
          <a:p>
            <a:endParaRPr lang="en-GB" sz="1200" kern="1200" dirty="0" smtClean="0">
              <a:solidFill>
                <a:srgbClr val="5E7803"/>
              </a:solidFill>
            </a:endParaRPr>
          </a:p>
          <a:p>
            <a:r>
              <a:rPr lang="en-GB" sz="1200" dirty="0" smtClean="0"/>
              <a:t>At a </a:t>
            </a:r>
            <a:r>
              <a:rPr lang="en-GB" sz="1200" b="1" dirty="0" smtClean="0"/>
              <a:t>regional level</a:t>
            </a:r>
            <a:r>
              <a:rPr lang="en-GB" sz="1200" dirty="0" smtClean="0"/>
              <a:t> federations could hold body confidence sessions and training on how to confront these issues with children, grandchildren and friends. </a:t>
            </a:r>
            <a:endParaRPr lang="en-US" sz="1200" dirty="0" smtClean="0"/>
          </a:p>
          <a:p>
            <a:endParaRPr lang="en-GB" sz="1200" kern="1200" dirty="0" smtClean="0">
              <a:solidFill>
                <a:srgbClr val="5E7803"/>
              </a:solidFill>
            </a:endParaRPr>
          </a:p>
          <a:p>
            <a:r>
              <a:rPr lang="en-GB" sz="1200" dirty="0" smtClean="0"/>
              <a:t>At a </a:t>
            </a:r>
            <a:r>
              <a:rPr lang="en-GB" sz="1200" b="1" dirty="0" smtClean="0"/>
              <a:t>local level</a:t>
            </a:r>
            <a:r>
              <a:rPr lang="en-GB" sz="1200" dirty="0" smtClean="0"/>
              <a:t> WIs could raise awareness of the issue in their local community and highlight what they think needs to change within the industry. WIs could also write to their local media calling for more equal representation. </a:t>
            </a:r>
            <a:endParaRPr lang="en-US" sz="1200" dirty="0" smtClean="0"/>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Click for next slide </a:t>
            </a:r>
            <a:endParaRPr lang="en-GB" dirty="0"/>
          </a:p>
        </p:txBody>
      </p:sp>
      <p:sp>
        <p:nvSpPr>
          <p:cNvPr id="4" name="Slide Number Placeholder 3"/>
          <p:cNvSpPr>
            <a:spLocks noGrp="1"/>
          </p:cNvSpPr>
          <p:nvPr>
            <p:ph type="sldNum" sz="quarter" idx="10"/>
          </p:nvPr>
        </p:nvSpPr>
        <p:spPr/>
        <p:txBody>
          <a:bodyPr/>
          <a:lstStyle/>
          <a:p>
            <a:fld id="{33001C19-B26B-4B35-A079-3FCBAE73D358}" type="slidenum">
              <a:rPr lang="en-GB" smtClean="0"/>
              <a:t>8</a:t>
            </a:fld>
            <a:endParaRPr lang="en-GB"/>
          </a:p>
        </p:txBody>
      </p:sp>
    </p:spTree>
    <p:extLst>
      <p:ext uri="{BB962C8B-B14F-4D97-AF65-F5344CB8AC3E}">
        <p14:creationId xmlns:p14="http://schemas.microsoft.com/office/powerpoint/2010/main" val="3625539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The call to action is clear and broad, meaning it would enable the NFWI to work on promoting healthier body images for men and women and greater diversity in the media. </a:t>
            </a:r>
            <a:endParaRPr lang="en-US"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resolution is timely with the ongoing rise and interest in celebrity culture and social media. The WI could add a strong voice to these discussions. </a:t>
            </a:r>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endParaRPr lang="en-GB" sz="1200" dirty="0" smtClean="0"/>
          </a:p>
          <a:p>
            <a:pPr lvl="0"/>
            <a:r>
              <a:rPr lang="en-GB" sz="1200" dirty="0" smtClean="0"/>
              <a:t>Click</a:t>
            </a:r>
            <a:r>
              <a:rPr lang="en-GB" sz="1200" baseline="0" dirty="0" smtClean="0"/>
              <a:t> for next slide</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33001C19-B26B-4B35-A079-3FCBAE73D358}" type="slidenum">
              <a:rPr lang="en-GB" smtClean="0"/>
              <a:t>9</a:t>
            </a:fld>
            <a:endParaRPr lang="en-GB"/>
          </a:p>
        </p:txBody>
      </p:sp>
    </p:spTree>
    <p:extLst>
      <p:ext uri="{BB962C8B-B14F-4D97-AF65-F5344CB8AC3E}">
        <p14:creationId xmlns:p14="http://schemas.microsoft.com/office/powerpoint/2010/main" val="482405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81EACBA-0871-489D-BA7C-A5F6F9DAE974}" type="datetimeFigureOut">
              <a:rPr lang="en-GB" smtClean="0"/>
              <a:t>24/10/2017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831738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EACBA-0871-489D-BA7C-A5F6F9DAE974}" type="datetimeFigureOut">
              <a:rPr lang="en-GB" smtClean="0"/>
              <a:t>24/10/2017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214499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EACBA-0871-489D-BA7C-A5F6F9DAE974}" type="datetimeFigureOut">
              <a:rPr lang="en-GB" smtClean="0"/>
              <a:t>24/10/2017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3939161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Overall Presentation Title layout (should only be 1)">
    <p:spTree>
      <p:nvGrpSpPr>
        <p:cNvPr id="1" name=""/>
        <p:cNvGrpSpPr/>
        <p:nvPr/>
      </p:nvGrpSpPr>
      <p:grpSpPr>
        <a:xfrm>
          <a:off x="0" y="0"/>
          <a:ext cx="0" cy="0"/>
          <a:chOff x="0" y="0"/>
          <a:chExt cx="0" cy="0"/>
        </a:xfrm>
      </p:grpSpPr>
      <p:pic>
        <p:nvPicPr>
          <p:cNvPr id="3" name="Picture 3" descr="theWI_StrapStack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4666" y="287911"/>
            <a:ext cx="1263742" cy="89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Rectangle 2"/>
          <p:cNvSpPr>
            <a:spLocks noGrp="1" noChangeArrowheads="1"/>
          </p:cNvSpPr>
          <p:nvPr>
            <p:ph type="ctrTitle" hasCustomPrompt="1"/>
          </p:nvPr>
        </p:nvSpPr>
        <p:spPr>
          <a:xfrm>
            <a:off x="228600" y="287912"/>
            <a:ext cx="6863680" cy="1034689"/>
          </a:xfrm>
        </p:spPr>
        <p:txBody>
          <a:bodyPr anchor="b"/>
          <a:lstStyle>
            <a:lvl1pPr>
              <a:defRPr sz="3700">
                <a:latin typeface="Arial Narrow" panose="020B0606020202030204" pitchFamily="34" charset="0"/>
              </a:defRPr>
            </a:lvl1pPr>
          </a:lstStyle>
          <a:p>
            <a:pPr lvl="0"/>
            <a:r>
              <a:rPr lang="en-GB" noProof="0" dirty="0" smtClean="0"/>
              <a:t>The overall presentation title goes here</a:t>
            </a:r>
          </a:p>
        </p:txBody>
      </p:sp>
    </p:spTree>
    <p:extLst>
      <p:ext uri="{BB962C8B-B14F-4D97-AF65-F5344CB8AC3E}">
        <p14:creationId xmlns:p14="http://schemas.microsoft.com/office/powerpoint/2010/main" val="335377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verall Presentation Title layout with 2 equal pictures (should only be 1)">
    <p:spTree>
      <p:nvGrpSpPr>
        <p:cNvPr id="1" name=""/>
        <p:cNvGrpSpPr/>
        <p:nvPr/>
      </p:nvGrpSpPr>
      <p:grpSpPr>
        <a:xfrm>
          <a:off x="0" y="0"/>
          <a:ext cx="0" cy="0"/>
          <a:chOff x="0" y="0"/>
          <a:chExt cx="0" cy="0"/>
        </a:xfrm>
      </p:grpSpPr>
      <p:pic>
        <p:nvPicPr>
          <p:cNvPr id="3" name="Picture 3" descr="theWI_StrapStack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4666" y="287911"/>
            <a:ext cx="1263742" cy="89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Rectangle 2"/>
          <p:cNvSpPr>
            <a:spLocks noGrp="1" noChangeArrowheads="1"/>
          </p:cNvSpPr>
          <p:nvPr>
            <p:ph type="ctrTitle" hasCustomPrompt="1"/>
          </p:nvPr>
        </p:nvSpPr>
        <p:spPr>
          <a:xfrm>
            <a:off x="228600" y="287912"/>
            <a:ext cx="6863680" cy="1034689"/>
          </a:xfrm>
        </p:spPr>
        <p:txBody>
          <a:bodyPr anchor="b"/>
          <a:lstStyle>
            <a:lvl1pPr>
              <a:defRPr sz="3700">
                <a:latin typeface="Arial Narrow" panose="020B0606020202030204" pitchFamily="34" charset="0"/>
              </a:defRPr>
            </a:lvl1pPr>
          </a:lstStyle>
          <a:p>
            <a:pPr lvl="0"/>
            <a:r>
              <a:rPr lang="en-GB" noProof="0" dirty="0" smtClean="0"/>
              <a:t>The overall presentation title goes here</a:t>
            </a:r>
          </a:p>
        </p:txBody>
      </p:sp>
      <p:sp>
        <p:nvSpPr>
          <p:cNvPr id="4" name="Picture Placeholder 3"/>
          <p:cNvSpPr>
            <a:spLocks noGrp="1"/>
          </p:cNvSpPr>
          <p:nvPr>
            <p:ph type="pic" sz="quarter" idx="10"/>
          </p:nvPr>
        </p:nvSpPr>
        <p:spPr>
          <a:xfrm>
            <a:off x="250825" y="1635935"/>
            <a:ext cx="4176713" cy="3310776"/>
          </a:xfrm>
          <a:prstGeom prst="rect">
            <a:avLst/>
          </a:prstGeom>
        </p:spPr>
        <p:txBody>
          <a:bodyPr/>
          <a:lstStyle/>
          <a:p>
            <a:endParaRPr lang="en-GB" dirty="0"/>
          </a:p>
        </p:txBody>
      </p:sp>
      <p:sp>
        <p:nvSpPr>
          <p:cNvPr id="6" name="Picture Placeholder 3"/>
          <p:cNvSpPr>
            <a:spLocks noGrp="1"/>
          </p:cNvSpPr>
          <p:nvPr>
            <p:ph type="pic" sz="quarter" idx="11"/>
          </p:nvPr>
        </p:nvSpPr>
        <p:spPr>
          <a:xfrm>
            <a:off x="4661696" y="1636233"/>
            <a:ext cx="4176713" cy="3310776"/>
          </a:xfrm>
          <a:prstGeom prst="rect">
            <a:avLst/>
          </a:prstGeom>
        </p:spPr>
        <p:txBody>
          <a:bodyPr/>
          <a:lstStyle/>
          <a:p>
            <a:endParaRPr lang="en-GB" dirty="0"/>
          </a:p>
        </p:txBody>
      </p:sp>
    </p:spTree>
    <p:extLst>
      <p:ext uri="{BB962C8B-B14F-4D97-AF65-F5344CB8AC3E}">
        <p14:creationId xmlns:p14="http://schemas.microsoft.com/office/powerpoint/2010/main" val="2308296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verall Presentation Title layout with 2 different sized pictures (should only be 1)">
    <p:spTree>
      <p:nvGrpSpPr>
        <p:cNvPr id="1" name=""/>
        <p:cNvGrpSpPr/>
        <p:nvPr/>
      </p:nvGrpSpPr>
      <p:grpSpPr>
        <a:xfrm>
          <a:off x="0" y="0"/>
          <a:ext cx="0" cy="0"/>
          <a:chOff x="0" y="0"/>
          <a:chExt cx="0" cy="0"/>
        </a:xfrm>
      </p:grpSpPr>
      <p:pic>
        <p:nvPicPr>
          <p:cNvPr id="3" name="Picture 3" descr="theWI_StrapStack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4666" y="287911"/>
            <a:ext cx="1263742" cy="89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Rectangle 2"/>
          <p:cNvSpPr>
            <a:spLocks noGrp="1" noChangeArrowheads="1"/>
          </p:cNvSpPr>
          <p:nvPr>
            <p:ph type="ctrTitle" hasCustomPrompt="1"/>
          </p:nvPr>
        </p:nvSpPr>
        <p:spPr>
          <a:xfrm>
            <a:off x="228600" y="287912"/>
            <a:ext cx="6863680" cy="1034689"/>
          </a:xfrm>
        </p:spPr>
        <p:txBody>
          <a:bodyPr anchor="b"/>
          <a:lstStyle>
            <a:lvl1pPr>
              <a:defRPr sz="3700">
                <a:latin typeface="Arial Narrow" panose="020B0606020202030204" pitchFamily="34" charset="0"/>
              </a:defRPr>
            </a:lvl1pPr>
          </a:lstStyle>
          <a:p>
            <a:pPr lvl="0"/>
            <a:r>
              <a:rPr lang="en-GB" noProof="0" dirty="0" smtClean="0"/>
              <a:t>The overall presentation title goes here</a:t>
            </a:r>
          </a:p>
        </p:txBody>
      </p:sp>
      <p:sp>
        <p:nvSpPr>
          <p:cNvPr id="4" name="Picture Placeholder 3"/>
          <p:cNvSpPr>
            <a:spLocks noGrp="1"/>
          </p:cNvSpPr>
          <p:nvPr>
            <p:ph type="pic" sz="quarter" idx="10"/>
          </p:nvPr>
        </p:nvSpPr>
        <p:spPr>
          <a:xfrm>
            <a:off x="250825" y="1635935"/>
            <a:ext cx="2664000" cy="3310776"/>
          </a:xfrm>
          <a:prstGeom prst="rect">
            <a:avLst/>
          </a:prstGeom>
        </p:spPr>
        <p:txBody>
          <a:bodyPr/>
          <a:lstStyle/>
          <a:p>
            <a:endParaRPr lang="en-GB" dirty="0"/>
          </a:p>
        </p:txBody>
      </p:sp>
      <p:sp>
        <p:nvSpPr>
          <p:cNvPr id="6" name="Picture Placeholder 3"/>
          <p:cNvSpPr>
            <a:spLocks noGrp="1"/>
          </p:cNvSpPr>
          <p:nvPr>
            <p:ph type="pic" sz="quarter" idx="11"/>
          </p:nvPr>
        </p:nvSpPr>
        <p:spPr>
          <a:xfrm>
            <a:off x="3203847" y="1636233"/>
            <a:ext cx="5626800" cy="3310776"/>
          </a:xfrm>
          <a:prstGeom prst="rect">
            <a:avLst/>
          </a:prstGeom>
        </p:spPr>
        <p:txBody>
          <a:bodyPr/>
          <a:lstStyle/>
          <a:p>
            <a:endParaRPr lang="en-GB" dirty="0"/>
          </a:p>
        </p:txBody>
      </p:sp>
    </p:spTree>
    <p:extLst>
      <p:ext uri="{BB962C8B-B14F-4D97-AF65-F5344CB8AC3E}">
        <p14:creationId xmlns:p14="http://schemas.microsoft.com/office/powerpoint/2010/main" val="632498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ext only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6801" y="269917"/>
            <a:ext cx="7225307" cy="503899"/>
          </a:xfrm>
        </p:spPr>
        <p:txBody>
          <a:bodyPr lIns="36000" tIns="39600" bIns="0"/>
          <a:lstStyle>
            <a:lvl1pPr>
              <a:defRPr sz="3200">
                <a:latin typeface="Arial Narrow" panose="020B0606020202030204" pitchFamily="34" charset="0"/>
              </a:defRPr>
            </a:lvl1pPr>
          </a:lstStyle>
          <a:p>
            <a:r>
              <a:rPr lang="en-US" dirty="0" smtClean="0"/>
              <a:t>Slide headline goes here</a:t>
            </a:r>
            <a:endParaRPr lang="en-GB" dirty="0"/>
          </a:p>
        </p:txBody>
      </p:sp>
      <p:sp>
        <p:nvSpPr>
          <p:cNvPr id="3" name="Content Placeholder 2"/>
          <p:cNvSpPr>
            <a:spLocks noGrp="1"/>
          </p:cNvSpPr>
          <p:nvPr>
            <p:ph idx="1" hasCustomPrompt="1"/>
          </p:nvPr>
        </p:nvSpPr>
        <p:spPr>
          <a:xfrm>
            <a:off x="226801" y="1132034"/>
            <a:ext cx="8650485" cy="3599289"/>
          </a:xfrm>
          <a:prstGeom prst="rect">
            <a:avLst/>
          </a:prstGeom>
        </p:spPr>
        <p:txBody>
          <a:bodyPr lIns="36000" tIns="36000" rIns="36000" bIns="36000"/>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1800">
                <a:latin typeface="Georgia" panose="02040502050405020303" pitchFamily="18" charset="0"/>
              </a:defRPr>
            </a:lvl5pPr>
          </a:lstStyle>
          <a:p>
            <a:pPr lvl="0"/>
            <a:r>
              <a:rPr lang="en-US" dirty="0" smtClean="0"/>
              <a:t>Slide text 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56758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layout (1 per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6800" y="1549858"/>
            <a:ext cx="7772400" cy="1020447"/>
          </a:xfrm>
        </p:spPr>
        <p:txBody>
          <a:bodyPr lIns="36000" tIns="36000" rIns="36000" bIns="36000" anchor="b"/>
          <a:lstStyle>
            <a:lvl1pPr algn="l">
              <a:defRPr sz="4000" b="1" cap="all" baseline="0">
                <a:latin typeface="Arial Narrow" panose="020B0606020202030204" pitchFamily="34" charset="0"/>
              </a:defRPr>
            </a:lvl1pPr>
          </a:lstStyle>
          <a:p>
            <a:r>
              <a:rPr lang="en-US" dirty="0" smtClean="0"/>
              <a:t>Insert section title here</a:t>
            </a:r>
            <a:endParaRPr lang="en-GB" dirty="0"/>
          </a:p>
        </p:txBody>
      </p:sp>
      <p:sp>
        <p:nvSpPr>
          <p:cNvPr id="3" name="Text Placeholder 2"/>
          <p:cNvSpPr>
            <a:spLocks noGrp="1"/>
          </p:cNvSpPr>
          <p:nvPr>
            <p:ph type="body" idx="1" hasCustomPrompt="1"/>
          </p:nvPr>
        </p:nvSpPr>
        <p:spPr>
          <a:xfrm>
            <a:off x="226800" y="2598376"/>
            <a:ext cx="7772400" cy="1125191"/>
          </a:xfrm>
          <a:prstGeom prst="rect">
            <a:avLst/>
          </a:prstGeom>
        </p:spPr>
        <p:txBody>
          <a:bodyPr anchor="t"/>
          <a:lstStyle>
            <a:lvl1pPr marL="0" indent="0">
              <a:buNone/>
              <a:defRPr sz="2000">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Insert section sub title here, e.g. the name of the person presenting</a:t>
            </a:r>
          </a:p>
        </p:txBody>
      </p:sp>
    </p:spTree>
    <p:extLst>
      <p:ext uri="{BB962C8B-B14F-4D97-AF65-F5344CB8AC3E}">
        <p14:creationId xmlns:p14="http://schemas.microsoft.com/office/powerpoint/2010/main" val="779877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xt only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27014" y="269917"/>
            <a:ext cx="7225307" cy="503899"/>
          </a:xfrm>
        </p:spPr>
        <p:txBody>
          <a:bodyPr lIns="36000" tIns="39600" bIns="0"/>
          <a:lstStyle>
            <a:lvl1pPr>
              <a:defRPr sz="3200">
                <a:latin typeface="Arial Narrow" panose="020B0606020202030204" pitchFamily="34" charset="0"/>
              </a:defRPr>
            </a:lvl1pPr>
          </a:lstStyle>
          <a:p>
            <a:r>
              <a:rPr lang="en-US" dirty="0" smtClean="0"/>
              <a:t>Slide headline goes here</a:t>
            </a:r>
            <a:endParaRPr lang="en-GB" dirty="0"/>
          </a:p>
        </p:txBody>
      </p:sp>
      <p:sp>
        <p:nvSpPr>
          <p:cNvPr id="7" name="Content Placeholder 2"/>
          <p:cNvSpPr>
            <a:spLocks noGrp="1"/>
          </p:cNvSpPr>
          <p:nvPr>
            <p:ph idx="1" hasCustomPrompt="1"/>
          </p:nvPr>
        </p:nvSpPr>
        <p:spPr>
          <a:xfrm>
            <a:off x="226800" y="1132034"/>
            <a:ext cx="4185990" cy="3599289"/>
          </a:xfrm>
          <a:prstGeom prst="rect">
            <a:avLst/>
          </a:prstGeom>
        </p:spPr>
        <p:txBody>
          <a:bodyPr lIns="36000" tIns="36000" rIns="36000" bIns="36000"/>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1800">
                <a:latin typeface="Georgia" panose="02040502050405020303" pitchFamily="18" charset="0"/>
              </a:defRPr>
            </a:lvl5pPr>
          </a:lstStyle>
          <a:p>
            <a:pPr lvl="0"/>
            <a:r>
              <a:rPr lang="en-US" dirty="0" smtClean="0"/>
              <a:t>Slide text 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0" hasCustomPrompt="1"/>
          </p:nvPr>
        </p:nvSpPr>
        <p:spPr>
          <a:xfrm>
            <a:off x="4716016" y="1132034"/>
            <a:ext cx="4185990" cy="3599289"/>
          </a:xfrm>
          <a:prstGeom prst="rect">
            <a:avLst/>
          </a:prstGeom>
        </p:spPr>
        <p:txBody>
          <a:bodyPr lIns="36000" tIns="36000" rIns="36000" bIns="36000"/>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1800">
                <a:latin typeface="Georgia" panose="02040502050405020303" pitchFamily="18" charset="0"/>
              </a:defRPr>
            </a:lvl5pPr>
          </a:lstStyle>
          <a:p>
            <a:pPr lvl="0"/>
            <a:r>
              <a:rPr lang="en-US" dirty="0" smtClean="0"/>
              <a:t>Slide text 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26686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inglelarge picture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7014" y="269917"/>
            <a:ext cx="7225307" cy="503899"/>
          </a:xfrm>
        </p:spPr>
        <p:txBody>
          <a:bodyPr lIns="36000" tIns="39600" bIns="0"/>
          <a:lstStyle>
            <a:lvl1pPr>
              <a:defRPr sz="3200">
                <a:latin typeface="Arial Narrow" panose="020B0606020202030204" pitchFamily="34" charset="0"/>
              </a:defRPr>
            </a:lvl1pPr>
          </a:lstStyle>
          <a:p>
            <a:r>
              <a:rPr lang="en-US" dirty="0" smtClean="0"/>
              <a:t>Slide headline goes here</a:t>
            </a:r>
            <a:endParaRPr lang="en-GB" dirty="0"/>
          </a:p>
        </p:txBody>
      </p:sp>
      <p:sp>
        <p:nvSpPr>
          <p:cNvPr id="8" name="Content Placeholder 2"/>
          <p:cNvSpPr>
            <a:spLocks noGrp="1"/>
          </p:cNvSpPr>
          <p:nvPr>
            <p:ph idx="1" hasCustomPrompt="1"/>
          </p:nvPr>
        </p:nvSpPr>
        <p:spPr>
          <a:xfrm>
            <a:off x="226800" y="1132034"/>
            <a:ext cx="2664000" cy="3599289"/>
          </a:xfrm>
          <a:prstGeom prst="rect">
            <a:avLst/>
          </a:prstGeom>
        </p:spPr>
        <p:txBody>
          <a:bodyPr lIns="36000" tIns="36000" rIns="36000" bIns="36000"/>
          <a:lstStyle>
            <a:lvl1pPr>
              <a:defRPr sz="2800">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600">
                <a:latin typeface="Georgia" panose="02040502050405020303" pitchFamily="18" charset="0"/>
              </a:defRPr>
            </a:lvl5pPr>
          </a:lstStyle>
          <a:p>
            <a:pPr lvl="0"/>
            <a:r>
              <a:rPr lang="en-US" dirty="0" smtClean="0"/>
              <a:t>Slide text 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Picture Placeholder 9"/>
          <p:cNvSpPr>
            <a:spLocks noGrp="1"/>
          </p:cNvSpPr>
          <p:nvPr>
            <p:ph type="pic" sz="quarter" idx="10"/>
          </p:nvPr>
        </p:nvSpPr>
        <p:spPr>
          <a:xfrm>
            <a:off x="3231466" y="1133650"/>
            <a:ext cx="5626800" cy="3599785"/>
          </a:xfrm>
          <a:prstGeom prst="rect">
            <a:avLst/>
          </a:prstGeom>
        </p:spPr>
        <p:txBody>
          <a:bodyPr/>
          <a:lstStyle/>
          <a:p>
            <a:endParaRPr lang="en-GB"/>
          </a:p>
        </p:txBody>
      </p:sp>
    </p:spTree>
    <p:extLst>
      <p:ext uri="{BB962C8B-B14F-4D97-AF65-F5344CB8AC3E}">
        <p14:creationId xmlns:p14="http://schemas.microsoft.com/office/powerpoint/2010/main" val="2578445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single small picture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7014" y="269917"/>
            <a:ext cx="7225307" cy="503899"/>
          </a:xfrm>
        </p:spPr>
        <p:txBody>
          <a:bodyPr lIns="36000" tIns="39600" bIns="0"/>
          <a:lstStyle>
            <a:lvl1pPr>
              <a:defRPr sz="3200">
                <a:latin typeface="Arial Narrow" panose="020B0606020202030204" pitchFamily="34" charset="0"/>
              </a:defRPr>
            </a:lvl1pPr>
          </a:lstStyle>
          <a:p>
            <a:r>
              <a:rPr lang="en-US" dirty="0" smtClean="0"/>
              <a:t>Slide headline goes here</a:t>
            </a:r>
            <a:endParaRPr lang="en-GB" dirty="0"/>
          </a:p>
        </p:txBody>
      </p:sp>
      <p:sp>
        <p:nvSpPr>
          <p:cNvPr id="8" name="Content Placeholder 2"/>
          <p:cNvSpPr>
            <a:spLocks noGrp="1"/>
          </p:cNvSpPr>
          <p:nvPr>
            <p:ph idx="1" hasCustomPrompt="1"/>
          </p:nvPr>
        </p:nvSpPr>
        <p:spPr>
          <a:xfrm>
            <a:off x="241995" y="1132034"/>
            <a:ext cx="5626149" cy="3599289"/>
          </a:xfrm>
          <a:prstGeom prst="rect">
            <a:avLst/>
          </a:prstGeom>
        </p:spPr>
        <p:txBody>
          <a:bodyPr lIns="36000" tIns="36000" rIns="36000" bIns="36000"/>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1800">
                <a:latin typeface="Georgia" panose="02040502050405020303" pitchFamily="18" charset="0"/>
              </a:defRPr>
            </a:lvl5pPr>
          </a:lstStyle>
          <a:p>
            <a:pPr lvl="0"/>
            <a:r>
              <a:rPr lang="en-US" dirty="0" smtClean="0"/>
              <a:t>Slide text 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Picture Placeholder 9"/>
          <p:cNvSpPr>
            <a:spLocks noGrp="1"/>
          </p:cNvSpPr>
          <p:nvPr>
            <p:ph type="pic" sz="quarter" idx="10"/>
          </p:nvPr>
        </p:nvSpPr>
        <p:spPr>
          <a:xfrm>
            <a:off x="6156176" y="1133650"/>
            <a:ext cx="2664296" cy="3599785"/>
          </a:xfrm>
          <a:prstGeom prst="rect">
            <a:avLst/>
          </a:prstGeom>
        </p:spPr>
        <p:txBody>
          <a:bodyPr/>
          <a:lstStyle/>
          <a:p>
            <a:endParaRPr lang="en-GB"/>
          </a:p>
        </p:txBody>
      </p:sp>
    </p:spTree>
    <p:extLst>
      <p:ext uri="{BB962C8B-B14F-4D97-AF65-F5344CB8AC3E}">
        <p14:creationId xmlns:p14="http://schemas.microsoft.com/office/powerpoint/2010/main" val="3363222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EACBA-0871-489D-BA7C-A5F6F9DAE974}" type="datetimeFigureOut">
              <a:rPr lang="en-GB" smtClean="0"/>
              <a:t>24/10/2017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1194662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introduction and single small picture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7014" y="269917"/>
            <a:ext cx="7225307" cy="503899"/>
          </a:xfrm>
        </p:spPr>
        <p:txBody>
          <a:bodyPr lIns="36000" tIns="39600" bIns="0"/>
          <a:lstStyle>
            <a:lvl1pPr>
              <a:defRPr sz="3200">
                <a:latin typeface="Arial Narrow" panose="020B0606020202030204" pitchFamily="34" charset="0"/>
              </a:defRPr>
            </a:lvl1pPr>
          </a:lstStyle>
          <a:p>
            <a:r>
              <a:rPr lang="en-US" dirty="0" smtClean="0"/>
              <a:t>Slide headline goes here</a:t>
            </a:r>
            <a:endParaRPr lang="en-GB" dirty="0"/>
          </a:p>
        </p:txBody>
      </p:sp>
      <p:sp>
        <p:nvSpPr>
          <p:cNvPr id="8" name="Content Placeholder 2"/>
          <p:cNvSpPr>
            <a:spLocks noGrp="1"/>
          </p:cNvSpPr>
          <p:nvPr>
            <p:ph idx="1" hasCustomPrompt="1"/>
          </p:nvPr>
        </p:nvSpPr>
        <p:spPr>
          <a:xfrm>
            <a:off x="241995" y="2211821"/>
            <a:ext cx="5626149" cy="2519502"/>
          </a:xfrm>
          <a:prstGeom prst="rect">
            <a:avLst/>
          </a:prstGeom>
        </p:spPr>
        <p:txBody>
          <a:bodyPr lIns="36000" tIns="36000" rIns="36000" bIns="36000"/>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1800">
                <a:latin typeface="Georgia" panose="02040502050405020303" pitchFamily="18" charset="0"/>
              </a:defRPr>
            </a:lvl5pPr>
          </a:lstStyle>
          <a:p>
            <a:pPr lvl="0"/>
            <a:r>
              <a:rPr lang="en-US" dirty="0" smtClean="0"/>
              <a:t>Slide text 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Picture Placeholder 9"/>
          <p:cNvSpPr>
            <a:spLocks noGrp="1"/>
          </p:cNvSpPr>
          <p:nvPr>
            <p:ph type="pic" sz="quarter" idx="10"/>
          </p:nvPr>
        </p:nvSpPr>
        <p:spPr>
          <a:xfrm>
            <a:off x="6156176" y="1133650"/>
            <a:ext cx="2664296" cy="3599785"/>
          </a:xfrm>
          <a:prstGeom prst="rect">
            <a:avLst/>
          </a:prstGeom>
        </p:spPr>
        <p:txBody>
          <a:bodyPr/>
          <a:lstStyle/>
          <a:p>
            <a:endParaRPr lang="en-GB"/>
          </a:p>
        </p:txBody>
      </p:sp>
      <p:sp>
        <p:nvSpPr>
          <p:cNvPr id="5" name="Content Placeholder 2"/>
          <p:cNvSpPr>
            <a:spLocks noGrp="1"/>
          </p:cNvSpPr>
          <p:nvPr>
            <p:ph idx="11" hasCustomPrompt="1"/>
          </p:nvPr>
        </p:nvSpPr>
        <p:spPr>
          <a:xfrm>
            <a:off x="226801" y="1132035"/>
            <a:ext cx="5626149" cy="935815"/>
          </a:xfrm>
          <a:prstGeom prst="rect">
            <a:avLst/>
          </a:prstGeom>
        </p:spPr>
        <p:txBody>
          <a:bodyPr lIns="36000" tIns="36000" rIns="36000" bIns="36000"/>
          <a:lstStyle>
            <a:lvl1pPr marL="0" indent="0">
              <a:buFontTx/>
              <a:buNone/>
              <a:defRPr lang="en-GB" sz="1800" b="1" i="0" u="none" strike="noStrike" baseline="0" smtClean="0">
                <a:latin typeface="+mj-lt"/>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1800">
                <a:latin typeface="Georgia" panose="02040502050405020303" pitchFamily="18" charset="0"/>
              </a:defRPr>
            </a:lvl5pPr>
          </a:lstStyle>
          <a:p>
            <a:pPr lvl="0"/>
            <a:r>
              <a:rPr lang="en-GB" i="0" dirty="0" smtClean="0"/>
              <a:t>This is the area where you should put your introduction to the slide. </a:t>
            </a:r>
            <a:br>
              <a:rPr lang="en-GB" i="0" dirty="0" smtClean="0"/>
            </a:br>
            <a:r>
              <a:rPr lang="en-GB" i="0" dirty="0" smtClean="0"/>
              <a:t>3 lines maximum.</a:t>
            </a:r>
          </a:p>
        </p:txBody>
      </p:sp>
    </p:spTree>
    <p:extLst>
      <p:ext uri="{BB962C8B-B14F-4D97-AF65-F5344CB8AC3E}">
        <p14:creationId xmlns:p14="http://schemas.microsoft.com/office/powerpoint/2010/main" val="2939401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olding slide layout (picture, e.g. logo)">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11189" y="628456"/>
            <a:ext cx="7921625" cy="4102421"/>
          </a:xfrm>
          <a:prstGeom prst="rect">
            <a:avLst/>
          </a:prstGeom>
        </p:spPr>
        <p:txBody>
          <a:bodyPr/>
          <a:lstStyle/>
          <a:p>
            <a:endParaRPr lang="en-GB"/>
          </a:p>
        </p:txBody>
      </p:sp>
    </p:spTree>
    <p:extLst>
      <p:ext uri="{BB962C8B-B14F-4D97-AF65-F5344CB8AC3E}">
        <p14:creationId xmlns:p14="http://schemas.microsoft.com/office/powerpoint/2010/main" val="94474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1EACBA-0871-489D-BA7C-A5F6F9DAE974}" type="datetimeFigureOut">
              <a:rPr lang="en-GB" smtClean="0"/>
              <a:t>24/10/2017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204330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81EACBA-0871-489D-BA7C-A5F6F9DAE974}" type="datetimeFigureOut">
              <a:rPr lang="en-GB" smtClean="0"/>
              <a:t>24/10/2017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1990871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81EACBA-0871-489D-BA7C-A5F6F9DAE974}" type="datetimeFigureOut">
              <a:rPr lang="en-GB" smtClean="0"/>
              <a:t>24/10/2017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2165073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81EACBA-0871-489D-BA7C-A5F6F9DAE974}" type="datetimeFigureOut">
              <a:rPr lang="en-GB" smtClean="0"/>
              <a:t>24/10/2017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545562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EACBA-0871-489D-BA7C-A5F6F9DAE974}" type="datetimeFigureOut">
              <a:rPr lang="en-GB" smtClean="0"/>
              <a:t>24/10/2017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346030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EACBA-0871-489D-BA7C-A5F6F9DAE974}" type="datetimeFigureOut">
              <a:rPr lang="en-GB" smtClean="0"/>
              <a:t>24/10/2017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163786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EACBA-0871-489D-BA7C-A5F6F9DAE974}" type="datetimeFigureOut">
              <a:rPr lang="en-GB" smtClean="0"/>
              <a:t>24/10/2017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4073835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81EACBA-0871-489D-BA7C-A5F6F9DAE974}" type="datetimeFigureOut">
              <a:rPr lang="en-GB" smtClean="0"/>
              <a:t>24/10/2017</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33BD4E-5BD2-47DB-B6E2-ED469093ABDD}" type="slidenum">
              <a:rPr lang="en-GB" smtClean="0"/>
              <a:t>‹#›</a:t>
            </a:fld>
            <a:endParaRPr lang="en-GB"/>
          </a:p>
        </p:txBody>
      </p:sp>
    </p:spTree>
    <p:extLst>
      <p:ext uri="{BB962C8B-B14F-4D97-AF65-F5344CB8AC3E}">
        <p14:creationId xmlns:p14="http://schemas.microsoft.com/office/powerpoint/2010/main" val="1594740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7014" y="385645"/>
            <a:ext cx="6283325" cy="511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648" tIns="40825" rIns="81648" bIns="40825" numCol="1" anchor="ctr" anchorCtr="0" compatLnSpc="1">
            <a:prstTxWarp prst="textNoShape">
              <a:avLst/>
            </a:prstTxWarp>
          </a:bodyPr>
          <a:lstStyle/>
          <a:p>
            <a:pPr lvl="0"/>
            <a:r>
              <a:rPr lang="en-GB" dirty="0" smtClean="0"/>
              <a:t>The NFWI MS PowerPoint Slide Master</a:t>
            </a:r>
          </a:p>
        </p:txBody>
      </p:sp>
      <p:sp>
        <p:nvSpPr>
          <p:cNvPr id="1027" name="Rectangle 3"/>
          <p:cNvSpPr>
            <a:spLocks noChangeArrowheads="1"/>
          </p:cNvSpPr>
          <p:nvPr/>
        </p:nvSpPr>
        <p:spPr bwMode="auto">
          <a:xfrm>
            <a:off x="295276" y="874443"/>
            <a:ext cx="8569325" cy="12696"/>
          </a:xfrm>
          <a:prstGeom prst="rect">
            <a:avLst/>
          </a:prstGeom>
          <a:solidFill>
            <a:srgbClr val="5E780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dirty="0">
              <a:solidFill>
                <a:srgbClr val="004236"/>
              </a:solidFill>
              <a:latin typeface="Georgia" pitchFamily="18" charset="0"/>
            </a:endParaRPr>
          </a:p>
        </p:txBody>
      </p:sp>
      <p:pic>
        <p:nvPicPr>
          <p:cNvPr id="1028" name="Picture 4" descr="theWI_StrapStack_RGB"/>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29600" y="338034"/>
            <a:ext cx="622300" cy="44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025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815975" rtl="0" eaLnBrk="0" fontAlgn="base" hangingPunct="0">
        <a:spcBef>
          <a:spcPct val="0"/>
        </a:spcBef>
        <a:spcAft>
          <a:spcPct val="0"/>
        </a:spcAft>
        <a:defRPr sz="2400" baseline="0">
          <a:solidFill>
            <a:srgbClr val="004236"/>
          </a:solidFill>
          <a:latin typeface="+mj-lt"/>
          <a:ea typeface="+mj-ea"/>
          <a:cs typeface="+mj-cs"/>
        </a:defRPr>
      </a:lvl1pPr>
      <a:lvl2pPr algn="l" defTabSz="815975" rtl="0" eaLnBrk="0" fontAlgn="base" hangingPunct="0">
        <a:spcBef>
          <a:spcPct val="0"/>
        </a:spcBef>
        <a:spcAft>
          <a:spcPct val="0"/>
        </a:spcAft>
        <a:defRPr sz="2400">
          <a:solidFill>
            <a:srgbClr val="004236"/>
          </a:solidFill>
          <a:latin typeface="Georgia" pitchFamily="18" charset="0"/>
        </a:defRPr>
      </a:lvl2pPr>
      <a:lvl3pPr algn="l" defTabSz="815975" rtl="0" eaLnBrk="0" fontAlgn="base" hangingPunct="0">
        <a:spcBef>
          <a:spcPct val="0"/>
        </a:spcBef>
        <a:spcAft>
          <a:spcPct val="0"/>
        </a:spcAft>
        <a:defRPr sz="2400">
          <a:solidFill>
            <a:srgbClr val="004236"/>
          </a:solidFill>
          <a:latin typeface="Georgia" pitchFamily="18" charset="0"/>
        </a:defRPr>
      </a:lvl3pPr>
      <a:lvl4pPr algn="l" defTabSz="815975" rtl="0" eaLnBrk="0" fontAlgn="base" hangingPunct="0">
        <a:spcBef>
          <a:spcPct val="0"/>
        </a:spcBef>
        <a:spcAft>
          <a:spcPct val="0"/>
        </a:spcAft>
        <a:defRPr sz="2400">
          <a:solidFill>
            <a:srgbClr val="004236"/>
          </a:solidFill>
          <a:latin typeface="Georgia" pitchFamily="18" charset="0"/>
        </a:defRPr>
      </a:lvl4pPr>
      <a:lvl5pPr algn="l" defTabSz="815975" rtl="0" eaLnBrk="0" fontAlgn="base" hangingPunct="0">
        <a:spcBef>
          <a:spcPct val="0"/>
        </a:spcBef>
        <a:spcAft>
          <a:spcPct val="0"/>
        </a:spcAft>
        <a:defRPr sz="2400">
          <a:solidFill>
            <a:srgbClr val="004236"/>
          </a:solidFill>
          <a:latin typeface="Georgia" pitchFamily="18" charset="0"/>
        </a:defRPr>
      </a:lvl5pPr>
      <a:lvl6pPr marL="457200" algn="l" defTabSz="815975" rtl="0" fontAlgn="base">
        <a:spcBef>
          <a:spcPct val="0"/>
        </a:spcBef>
        <a:spcAft>
          <a:spcPct val="0"/>
        </a:spcAft>
        <a:defRPr sz="2400">
          <a:solidFill>
            <a:srgbClr val="004236"/>
          </a:solidFill>
          <a:latin typeface="Georgia" pitchFamily="18" charset="0"/>
        </a:defRPr>
      </a:lvl6pPr>
      <a:lvl7pPr marL="914400" algn="l" defTabSz="815975" rtl="0" fontAlgn="base">
        <a:spcBef>
          <a:spcPct val="0"/>
        </a:spcBef>
        <a:spcAft>
          <a:spcPct val="0"/>
        </a:spcAft>
        <a:defRPr sz="2400">
          <a:solidFill>
            <a:srgbClr val="004236"/>
          </a:solidFill>
          <a:latin typeface="Georgia" pitchFamily="18" charset="0"/>
        </a:defRPr>
      </a:lvl7pPr>
      <a:lvl8pPr marL="1371600" algn="l" defTabSz="815975" rtl="0" fontAlgn="base">
        <a:spcBef>
          <a:spcPct val="0"/>
        </a:spcBef>
        <a:spcAft>
          <a:spcPct val="0"/>
        </a:spcAft>
        <a:defRPr sz="2400">
          <a:solidFill>
            <a:srgbClr val="004236"/>
          </a:solidFill>
          <a:latin typeface="Georgia" pitchFamily="18" charset="0"/>
        </a:defRPr>
      </a:lvl8pPr>
      <a:lvl9pPr marL="1828800" algn="l" defTabSz="815975" rtl="0" fontAlgn="base">
        <a:spcBef>
          <a:spcPct val="0"/>
        </a:spcBef>
        <a:spcAft>
          <a:spcPct val="0"/>
        </a:spcAft>
        <a:defRPr sz="2400">
          <a:solidFill>
            <a:srgbClr val="004236"/>
          </a:solidFill>
          <a:latin typeface="Georgia" pitchFamily="18" charset="0"/>
        </a:defRPr>
      </a:lvl9pPr>
    </p:titleStyle>
    <p:bodyStyle>
      <a:lvl1pPr marL="307975" indent="-307975" algn="l" defTabSz="815975" rtl="0" eaLnBrk="0" fontAlgn="base" hangingPunct="0">
        <a:spcBef>
          <a:spcPct val="20000"/>
        </a:spcBef>
        <a:spcAft>
          <a:spcPct val="0"/>
        </a:spcAft>
        <a:buChar char="•"/>
        <a:defRPr sz="2900">
          <a:solidFill>
            <a:srgbClr val="004236"/>
          </a:solidFill>
          <a:latin typeface="+mn-lt"/>
          <a:ea typeface="+mn-ea"/>
          <a:cs typeface="+mn-cs"/>
        </a:defRPr>
      </a:lvl1pPr>
      <a:lvl2pPr marL="661988" indent="-254000" algn="l" defTabSz="815975" rtl="0" eaLnBrk="0" fontAlgn="base" hangingPunct="0">
        <a:spcBef>
          <a:spcPct val="20000"/>
        </a:spcBef>
        <a:spcAft>
          <a:spcPct val="0"/>
        </a:spcAft>
        <a:buChar char="–"/>
        <a:defRPr sz="2500">
          <a:solidFill>
            <a:srgbClr val="004236"/>
          </a:solidFill>
          <a:latin typeface="FS Sally Medium" pitchFamily="50" charset="0"/>
        </a:defRPr>
      </a:lvl2pPr>
      <a:lvl3pPr marL="1020763" indent="-204788" algn="l" defTabSz="815975" rtl="0" eaLnBrk="0" fontAlgn="base" hangingPunct="0">
        <a:spcBef>
          <a:spcPct val="20000"/>
        </a:spcBef>
        <a:spcAft>
          <a:spcPct val="0"/>
        </a:spcAft>
        <a:buChar char="•"/>
        <a:defRPr sz="2200">
          <a:solidFill>
            <a:srgbClr val="004236"/>
          </a:solidFill>
          <a:latin typeface="FS Sally Medium" pitchFamily="50" charset="0"/>
        </a:defRPr>
      </a:lvl3pPr>
      <a:lvl4pPr marL="1428750" indent="-204788" algn="l" defTabSz="815975" rtl="0" eaLnBrk="0" fontAlgn="base" hangingPunct="0">
        <a:spcBef>
          <a:spcPct val="20000"/>
        </a:spcBef>
        <a:spcAft>
          <a:spcPct val="0"/>
        </a:spcAft>
        <a:buChar char="–"/>
        <a:defRPr sz="1700">
          <a:solidFill>
            <a:srgbClr val="004236"/>
          </a:solidFill>
          <a:latin typeface="FS Sally" pitchFamily="50" charset="0"/>
        </a:defRPr>
      </a:lvl4pPr>
      <a:lvl5pPr marL="1836738" indent="-203200" algn="l" defTabSz="815975" rtl="0" eaLnBrk="0" fontAlgn="base" hangingPunct="0">
        <a:spcBef>
          <a:spcPct val="20000"/>
        </a:spcBef>
        <a:spcAft>
          <a:spcPct val="0"/>
        </a:spcAft>
        <a:buChar char="»"/>
        <a:defRPr sz="1700">
          <a:solidFill>
            <a:srgbClr val="004236"/>
          </a:solidFill>
          <a:latin typeface="FS Sally" pitchFamily="50" charset="0"/>
        </a:defRPr>
      </a:lvl5pPr>
      <a:lvl6pPr marL="2293938" indent="-203200" algn="l" defTabSz="815975" rtl="0" fontAlgn="base">
        <a:spcBef>
          <a:spcPct val="20000"/>
        </a:spcBef>
        <a:spcAft>
          <a:spcPct val="0"/>
        </a:spcAft>
        <a:buChar char="»"/>
        <a:defRPr sz="1700">
          <a:solidFill>
            <a:srgbClr val="004236"/>
          </a:solidFill>
          <a:latin typeface="FS Sally" pitchFamily="50" charset="0"/>
        </a:defRPr>
      </a:lvl6pPr>
      <a:lvl7pPr marL="2751138" indent="-203200" algn="l" defTabSz="815975" rtl="0" fontAlgn="base">
        <a:spcBef>
          <a:spcPct val="20000"/>
        </a:spcBef>
        <a:spcAft>
          <a:spcPct val="0"/>
        </a:spcAft>
        <a:buChar char="»"/>
        <a:defRPr sz="1700">
          <a:solidFill>
            <a:srgbClr val="004236"/>
          </a:solidFill>
          <a:latin typeface="FS Sally" pitchFamily="50" charset="0"/>
        </a:defRPr>
      </a:lvl7pPr>
      <a:lvl8pPr marL="3208338" indent="-203200" algn="l" defTabSz="815975" rtl="0" fontAlgn="base">
        <a:spcBef>
          <a:spcPct val="20000"/>
        </a:spcBef>
        <a:spcAft>
          <a:spcPct val="0"/>
        </a:spcAft>
        <a:buChar char="»"/>
        <a:defRPr sz="1700">
          <a:solidFill>
            <a:srgbClr val="004236"/>
          </a:solidFill>
          <a:latin typeface="FS Sally" pitchFamily="50" charset="0"/>
        </a:defRPr>
      </a:lvl8pPr>
      <a:lvl9pPr marL="3665538" indent="-203200" algn="l" defTabSz="815975" rtl="0" fontAlgn="base">
        <a:spcBef>
          <a:spcPct val="20000"/>
        </a:spcBef>
        <a:spcAft>
          <a:spcPct val="0"/>
        </a:spcAft>
        <a:buChar char="»"/>
        <a:defRPr sz="1700">
          <a:solidFill>
            <a:srgbClr val="004236"/>
          </a:solidFill>
          <a:latin typeface="FS Sally" pitchFamily="5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video" Target="https://www.youtube.com/embed/gXlIAS-rI4E?rel=0" TargetMode="External"/><Relationship Id="rId5" Type="http://schemas.openxmlformats.org/officeDocument/2006/relationships/image" Target="../media/image12.png"/><Relationship Id="rId4" Type="http://schemas.openxmlformats.org/officeDocument/2006/relationships/hyperlink" Target="https://www.youtube.com/watch?time_continue=722&amp;v=gXlIAS-rI4E"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mailto:pa@nfwi.org.uk" TargetMode="External"/><Relationship Id="rId3" Type="http://schemas.openxmlformats.org/officeDocument/2006/relationships/hyperlink" Target="https://www.berealcampaign.co.uk/" TargetMode="External"/><Relationship Id="rId7" Type="http://schemas.openxmlformats.org/officeDocument/2006/relationships/hyperlink" Target="https://www.girlguiding.org.uk/"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hyperlink" Target="mailto:aa@adassoc.org.uk" TargetMode="External"/><Relationship Id="rId5" Type="http://schemas.openxmlformats.org/officeDocument/2006/relationships/hyperlink" Target="https://www.adassoc.org.uk/knowledge/" TargetMode="External"/><Relationship Id="rId4" Type="http://schemas.openxmlformats.org/officeDocument/2006/relationships/hyperlink" Target="mailto:bereal@ymca.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8371" y="339502"/>
            <a:ext cx="8424936" cy="1461939"/>
          </a:xfrm>
          <a:prstGeom prst="rect">
            <a:avLst/>
          </a:prstGeom>
          <a:noFill/>
        </p:spPr>
        <p:txBody>
          <a:bodyPr wrap="square" rtlCol="0">
            <a:spAutoFit/>
          </a:bodyPr>
          <a:lstStyle/>
          <a:p>
            <a:r>
              <a:rPr lang="en-GB" sz="1400" dirty="0" smtClean="0">
                <a:solidFill>
                  <a:srgbClr val="5E7803"/>
                </a:solidFill>
                <a:latin typeface="Georgia" panose="02040502050405020303" pitchFamily="18" charset="0"/>
              </a:rPr>
              <a:t>National Federation of Women’s Institutes</a:t>
            </a:r>
          </a:p>
          <a:p>
            <a:r>
              <a:rPr lang="en-GB" sz="3200" dirty="0" smtClean="0">
                <a:solidFill>
                  <a:srgbClr val="004236"/>
                </a:solidFill>
                <a:latin typeface="Georgia" panose="02040502050405020303" pitchFamily="18" charset="0"/>
              </a:rPr>
              <a:t>Positive body image in a digital age</a:t>
            </a:r>
            <a:endParaRPr lang="en-GB" sz="1200" dirty="0" smtClean="0">
              <a:solidFill>
                <a:srgbClr val="004236"/>
              </a:solidFill>
              <a:latin typeface="Georgia" panose="02040502050405020303" pitchFamily="18" charset="0"/>
            </a:endParaRPr>
          </a:p>
          <a:p>
            <a:endParaRPr lang="en-GB" sz="1100" dirty="0" smtClean="0">
              <a:solidFill>
                <a:srgbClr val="004236"/>
              </a:solidFill>
              <a:latin typeface="Georgia" panose="02040502050405020303" pitchFamily="18" charset="0"/>
            </a:endParaRPr>
          </a:p>
          <a:p>
            <a:r>
              <a:rPr lang="en-GB" sz="3200" dirty="0" smtClean="0">
                <a:solidFill>
                  <a:srgbClr val="004236"/>
                </a:solidFill>
                <a:latin typeface="Georgia" panose="02040502050405020303" pitchFamily="18" charset="0"/>
              </a:rPr>
              <a:t> </a:t>
            </a:r>
            <a:endParaRPr lang="en-GB" sz="3200" dirty="0">
              <a:solidFill>
                <a:srgbClr val="004236"/>
              </a:solidFill>
              <a:latin typeface="Georgia" panose="02040502050405020303"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6354" y="195486"/>
            <a:ext cx="1296164" cy="1008127"/>
          </a:xfrm>
          <a:prstGeom prst="rect">
            <a:avLst/>
          </a:prstGeom>
        </p:spPr>
      </p:pic>
      <p:sp>
        <p:nvSpPr>
          <p:cNvPr id="2" name="TextBox 1"/>
          <p:cNvSpPr txBox="1"/>
          <p:nvPr/>
        </p:nvSpPr>
        <p:spPr>
          <a:xfrm>
            <a:off x="5020821" y="1707654"/>
            <a:ext cx="3782486" cy="2031325"/>
          </a:xfrm>
          <a:prstGeom prst="rect">
            <a:avLst/>
          </a:prstGeom>
          <a:noFill/>
        </p:spPr>
        <p:txBody>
          <a:bodyPr wrap="square" rtlCol="0">
            <a:spAutoFit/>
          </a:bodyPr>
          <a:lstStyle/>
          <a:p>
            <a:r>
              <a:rPr lang="en-GB" i="1" dirty="0" smtClean="0">
                <a:solidFill>
                  <a:srgbClr val="5E7803"/>
                </a:solidFill>
                <a:latin typeface="Georgia" charset="0"/>
                <a:ea typeface="Georgia" charset="0"/>
                <a:cs typeface="Georgia" charset="0"/>
              </a:rPr>
              <a:t>‘This </a:t>
            </a:r>
            <a:r>
              <a:rPr lang="en-GB" i="1" dirty="0">
                <a:solidFill>
                  <a:srgbClr val="5E7803"/>
                </a:solidFill>
                <a:latin typeface="Georgia" charset="0"/>
                <a:ea typeface="Georgia" charset="0"/>
                <a:cs typeface="Georgia" charset="0"/>
              </a:rPr>
              <a:t>meeting urges every WI to put pressure on government and the media industry to promote healthy body images and ensure diversity is represented in the media</a:t>
            </a:r>
            <a:r>
              <a:rPr lang="en-GB" i="1" dirty="0" smtClean="0">
                <a:solidFill>
                  <a:srgbClr val="5E7803"/>
                </a:solidFill>
                <a:latin typeface="Georgia" charset="0"/>
                <a:ea typeface="Georgia" charset="0"/>
                <a:cs typeface="Georgia" charset="0"/>
              </a:rPr>
              <a:t>.’</a:t>
            </a:r>
            <a:endParaRPr lang="en-US" dirty="0">
              <a:solidFill>
                <a:srgbClr val="5E7803"/>
              </a:solidFill>
              <a:latin typeface="Georgia" charset="0"/>
              <a:ea typeface="Georgia" charset="0"/>
              <a:cs typeface="Georgia" charset="0"/>
            </a:endParaRPr>
          </a:p>
          <a:p>
            <a:endParaRPr lang="en-GB" dirty="0"/>
          </a:p>
        </p:txBody>
      </p:sp>
      <p:pic>
        <p:nvPicPr>
          <p:cNvPr id="1026" name="Picture 2" descr="P:\OFFICE\PAFFAIRS\Resolutions\2018\Shortlist resources\Briefings ready for design\Images\Positive body image\Cover 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347614"/>
            <a:ext cx="4644517"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87624" y="4220170"/>
            <a:ext cx="2880320" cy="815608"/>
          </a:xfrm>
          <a:prstGeom prst="rect">
            <a:avLst/>
          </a:prstGeom>
          <a:noFill/>
        </p:spPr>
        <p:txBody>
          <a:bodyPr wrap="square" rtlCol="0">
            <a:spAutoFit/>
          </a:bodyPr>
          <a:lstStyle/>
          <a:p>
            <a:r>
              <a:rPr lang="en-GB" dirty="0"/>
              <a:t/>
            </a:r>
            <a:br>
              <a:rPr lang="en-GB" dirty="0"/>
            </a:br>
            <a:r>
              <a:rPr lang="en-GB" sz="1100" dirty="0" smtClean="0">
                <a:latin typeface="FS Sally" pitchFamily="50" charset="0"/>
              </a:rPr>
              <a:t>Shutterstock - </a:t>
            </a:r>
            <a:r>
              <a:rPr lang="en-GB" sz="1100" i="1" dirty="0" smtClean="0">
                <a:latin typeface="FS Sally" pitchFamily="50" charset="0"/>
              </a:rPr>
              <a:t>madeinitaly4k</a:t>
            </a:r>
            <a:endParaRPr lang="en-GB" sz="1100" i="1" dirty="0">
              <a:latin typeface="FS Sally" pitchFamily="50" charset="0"/>
            </a:endParaRPr>
          </a:p>
          <a:p>
            <a:endParaRPr lang="en-GB" dirty="0"/>
          </a:p>
        </p:txBody>
      </p:sp>
    </p:spTree>
    <p:extLst>
      <p:ext uri="{BB962C8B-B14F-4D97-AF65-F5344CB8AC3E}">
        <p14:creationId xmlns:p14="http://schemas.microsoft.com/office/powerpoint/2010/main" val="2335277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Arguments against the resolution </a:t>
            </a:r>
            <a:endParaRPr lang="en-GB" dirty="0"/>
          </a:p>
        </p:txBody>
      </p:sp>
      <p:sp>
        <p:nvSpPr>
          <p:cNvPr id="3" name="Content Placeholder 2"/>
          <p:cNvSpPr>
            <a:spLocks noGrp="1"/>
          </p:cNvSpPr>
          <p:nvPr>
            <p:ph idx="1"/>
          </p:nvPr>
        </p:nvSpPr>
        <p:spPr>
          <a:xfrm>
            <a:off x="226801" y="1132034"/>
            <a:ext cx="3049055" cy="3599289"/>
          </a:xfrm>
        </p:spPr>
        <p:txBody>
          <a:bodyPr/>
          <a:lstStyle/>
          <a:p>
            <a:r>
              <a:rPr lang="en-GB" sz="2400" dirty="0" smtClean="0">
                <a:solidFill>
                  <a:srgbClr val="5E7803"/>
                </a:solidFill>
              </a:rPr>
              <a:t>The </a:t>
            </a:r>
            <a:r>
              <a:rPr lang="en-GB" sz="2400" dirty="0">
                <a:solidFill>
                  <a:srgbClr val="5E7803"/>
                </a:solidFill>
              </a:rPr>
              <a:t>new guidance from the Advertising Standards Authority aims to address some of the problems with advertising</a:t>
            </a:r>
            <a:r>
              <a:rPr lang="en-GB" sz="2400" dirty="0" smtClean="0">
                <a:solidFill>
                  <a:srgbClr val="5E7803"/>
                </a:solidFill>
              </a:rPr>
              <a:t>. </a:t>
            </a:r>
            <a:r>
              <a:rPr lang="en-GB" dirty="0" smtClean="0">
                <a:solidFill>
                  <a:srgbClr val="5E7803"/>
                </a:solidFill>
              </a:rPr>
              <a:t>  </a:t>
            </a:r>
            <a:endParaRPr lang="en-GB" dirty="0">
              <a:solidFill>
                <a:srgbClr val="5E7803"/>
              </a:solidFill>
            </a:endParaRPr>
          </a:p>
        </p:txBody>
      </p:sp>
      <p:sp>
        <p:nvSpPr>
          <p:cNvPr id="5" name="TextBox 4"/>
          <p:cNvSpPr txBox="1"/>
          <p:nvPr/>
        </p:nvSpPr>
        <p:spPr>
          <a:xfrm>
            <a:off x="5220072" y="4294584"/>
            <a:ext cx="3816424" cy="538609"/>
          </a:xfrm>
          <a:prstGeom prst="rect">
            <a:avLst/>
          </a:prstGeom>
          <a:noFill/>
        </p:spPr>
        <p:txBody>
          <a:bodyPr wrap="square" rtlCol="0">
            <a:spAutoFit/>
          </a:bodyPr>
          <a:lstStyle/>
          <a:p>
            <a:r>
              <a:rPr lang="en-GB" dirty="0"/>
              <a:t/>
            </a:r>
            <a:br>
              <a:rPr lang="en-GB" dirty="0"/>
            </a:br>
            <a:r>
              <a:rPr lang="en-GB" sz="1100" dirty="0" smtClean="0">
                <a:latin typeface="FS Sally" pitchFamily="50" charset="0"/>
              </a:rPr>
              <a:t>Shutterstock -eldar </a:t>
            </a:r>
            <a:r>
              <a:rPr lang="en-GB" sz="1100" dirty="0">
                <a:latin typeface="FS Sally" pitchFamily="50" charset="0"/>
              </a:rPr>
              <a:t>nurkovic</a:t>
            </a:r>
            <a:endParaRPr lang="en-GB" sz="1100" dirty="0">
              <a:latin typeface="FS Sally" pitchFamily="50" charset="0"/>
            </a:endParaRPr>
          </a:p>
        </p:txBody>
      </p:sp>
      <p:pic>
        <p:nvPicPr>
          <p:cNvPr id="4098" name="Picture 2" descr="P:\OFFICE\PAFFAIRS\Resolutions\2018\Shortlist resources\Briefings ready for design\Images\Positive body image\Body image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1365" y="1135965"/>
            <a:ext cx="4987099" cy="3324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736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Video clip on the issue</a:t>
            </a:r>
            <a:endParaRPr lang="en-GB" dirty="0"/>
          </a:p>
        </p:txBody>
      </p:sp>
      <p:sp>
        <p:nvSpPr>
          <p:cNvPr id="6" name="TextBox 5"/>
          <p:cNvSpPr txBox="1"/>
          <p:nvPr/>
        </p:nvSpPr>
        <p:spPr>
          <a:xfrm>
            <a:off x="1043608" y="4659982"/>
            <a:ext cx="6963849" cy="369332"/>
          </a:xfrm>
          <a:prstGeom prst="rect">
            <a:avLst/>
          </a:prstGeom>
          <a:noFill/>
        </p:spPr>
        <p:txBody>
          <a:bodyPr wrap="square" rtlCol="0">
            <a:spAutoFit/>
          </a:bodyPr>
          <a:lstStyle/>
          <a:p>
            <a:r>
              <a:rPr lang="en-GB" u="sng" dirty="0">
                <a:solidFill>
                  <a:srgbClr val="004236"/>
                </a:solidFill>
                <a:hlinkClick r:id="rId4"/>
              </a:rPr>
              <a:t>https://www.youtube.com/watch?time_continue=722&amp;v=gXlIAS-rI4E</a:t>
            </a:r>
            <a:r>
              <a:rPr lang="en-GB" dirty="0">
                <a:solidFill>
                  <a:srgbClr val="004236"/>
                </a:solidFill>
              </a:rPr>
              <a:t> </a:t>
            </a:r>
          </a:p>
        </p:txBody>
      </p:sp>
      <p:pic>
        <p:nvPicPr>
          <p:cNvPr id="3" name="gXlIAS-rI4E?rel=0"/>
          <p:cNvPicPr>
            <a:picLocks noRot="1" noChangeAspect="1"/>
          </p:cNvPicPr>
          <p:nvPr>
            <a:videoFile r:link="rId1"/>
          </p:nvPr>
        </p:nvPicPr>
        <p:blipFill>
          <a:blip r:embed="rId5"/>
          <a:stretch>
            <a:fillRect/>
          </a:stretch>
        </p:blipFill>
        <p:spPr>
          <a:xfrm>
            <a:off x="1763687" y="1563638"/>
            <a:ext cx="5358341" cy="3014067"/>
          </a:xfrm>
          <a:prstGeom prst="rect">
            <a:avLst/>
          </a:prstGeom>
        </p:spPr>
      </p:pic>
      <p:sp>
        <p:nvSpPr>
          <p:cNvPr id="4" name="TextBox 3"/>
          <p:cNvSpPr txBox="1"/>
          <p:nvPr/>
        </p:nvSpPr>
        <p:spPr>
          <a:xfrm>
            <a:off x="1012379" y="1059582"/>
            <a:ext cx="6984776" cy="369332"/>
          </a:xfrm>
          <a:prstGeom prst="rect">
            <a:avLst/>
          </a:prstGeom>
          <a:noFill/>
        </p:spPr>
        <p:txBody>
          <a:bodyPr wrap="square" rtlCol="0">
            <a:spAutoFit/>
          </a:bodyPr>
          <a:lstStyle/>
          <a:p>
            <a:r>
              <a:rPr lang="en-GB" dirty="0" smtClean="0">
                <a:solidFill>
                  <a:srgbClr val="5E7803"/>
                </a:solidFill>
              </a:rPr>
              <a:t>Ted Talk: </a:t>
            </a:r>
            <a:r>
              <a:rPr lang="en-GB" dirty="0">
                <a:solidFill>
                  <a:srgbClr val="5E7803"/>
                </a:solidFill>
              </a:rPr>
              <a:t>Meaghan Ramsey ‘Why thinking you're ugly is bad for you’</a:t>
            </a:r>
          </a:p>
        </p:txBody>
      </p:sp>
    </p:spTree>
    <p:extLst>
      <p:ext uri="{BB962C8B-B14F-4D97-AF65-F5344CB8AC3E}">
        <p14:creationId xmlns:p14="http://schemas.microsoft.com/office/powerpoint/2010/main" val="1352817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information </a:t>
            </a:r>
            <a:endParaRPr lang="en-GB" dirty="0"/>
          </a:p>
        </p:txBody>
      </p:sp>
      <p:sp>
        <p:nvSpPr>
          <p:cNvPr id="3" name="Content Placeholder 2"/>
          <p:cNvSpPr>
            <a:spLocks noGrp="1"/>
          </p:cNvSpPr>
          <p:nvPr>
            <p:ph idx="1"/>
          </p:nvPr>
        </p:nvSpPr>
        <p:spPr>
          <a:xfrm>
            <a:off x="226801" y="987574"/>
            <a:ext cx="4417207" cy="1511724"/>
          </a:xfrm>
        </p:spPr>
        <p:txBody>
          <a:bodyPr/>
          <a:lstStyle/>
          <a:p>
            <a:pPr marL="0" indent="0">
              <a:buNone/>
            </a:pPr>
            <a:r>
              <a:rPr lang="en-GB" sz="1800" b="1" dirty="0"/>
              <a:t>Be Real </a:t>
            </a:r>
            <a:r>
              <a:rPr lang="en-GB" sz="1800" u="sng" dirty="0">
                <a:hlinkClick r:id="rId3"/>
              </a:rPr>
              <a:t>https://www.berealcampaign.co.uk/</a:t>
            </a:r>
            <a:r>
              <a:rPr lang="en-GB" sz="1800" dirty="0"/>
              <a:t> </a:t>
            </a:r>
            <a:endParaRPr lang="en-GB" sz="1800" dirty="0" smtClean="0"/>
          </a:p>
          <a:p>
            <a:pPr marL="0" indent="0">
              <a:buNone/>
            </a:pPr>
            <a:r>
              <a:rPr lang="en-GB" sz="1800" dirty="0" smtClean="0"/>
              <a:t>T</a:t>
            </a:r>
            <a:r>
              <a:rPr lang="en-GB" sz="1800" dirty="0"/>
              <a:t>: 020 7186 9552 </a:t>
            </a:r>
            <a:endParaRPr lang="en-GB" sz="1800" dirty="0" smtClean="0"/>
          </a:p>
          <a:p>
            <a:pPr marL="0" indent="0">
              <a:buNone/>
            </a:pPr>
            <a:r>
              <a:rPr lang="en-GB" sz="1800" dirty="0" smtClean="0"/>
              <a:t>E</a:t>
            </a:r>
            <a:r>
              <a:rPr lang="en-GB" sz="1800" dirty="0"/>
              <a:t>: </a:t>
            </a:r>
            <a:r>
              <a:rPr lang="en-GB" sz="1800" u="sng" dirty="0">
                <a:hlinkClick r:id="rId4"/>
              </a:rPr>
              <a:t>bereal@ymca.org.uk</a:t>
            </a:r>
            <a:r>
              <a:rPr lang="en-US" sz="1800" dirty="0"/>
              <a:t> </a:t>
            </a:r>
            <a:endParaRPr lang="en-GB" sz="1800" dirty="0">
              <a:solidFill>
                <a:srgbClr val="5E7803"/>
              </a:solidFill>
            </a:endParaRPr>
          </a:p>
        </p:txBody>
      </p:sp>
      <p:sp>
        <p:nvSpPr>
          <p:cNvPr id="4" name="Content Placeholder 2"/>
          <p:cNvSpPr txBox="1">
            <a:spLocks/>
          </p:cNvSpPr>
          <p:nvPr/>
        </p:nvSpPr>
        <p:spPr>
          <a:xfrm>
            <a:off x="251521" y="2427734"/>
            <a:ext cx="4228751" cy="1511724"/>
          </a:xfrm>
          <a:prstGeom prst="rect">
            <a:avLst/>
          </a:prstGeom>
        </p:spPr>
        <p:txBody>
          <a:bodyPr lIns="36000" tIns="36000" rIns="36000" bIns="36000"/>
          <a:lstStyle>
            <a:lvl1pPr marL="307975" indent="-307975" algn="l" defTabSz="815975" rtl="0" eaLnBrk="0" fontAlgn="base" hangingPunct="0">
              <a:spcBef>
                <a:spcPct val="20000"/>
              </a:spcBef>
              <a:spcAft>
                <a:spcPct val="0"/>
              </a:spcAft>
              <a:buChar char="•"/>
              <a:defRPr sz="3200">
                <a:solidFill>
                  <a:srgbClr val="004236"/>
                </a:solidFill>
                <a:latin typeface="Georgia" panose="02040502050405020303" pitchFamily="18" charset="0"/>
                <a:ea typeface="+mn-ea"/>
                <a:cs typeface="+mn-cs"/>
              </a:defRPr>
            </a:lvl1pPr>
            <a:lvl2pPr marL="661988" indent="-254000" algn="l" defTabSz="815975" rtl="0" eaLnBrk="0" fontAlgn="base" hangingPunct="0">
              <a:spcBef>
                <a:spcPct val="20000"/>
              </a:spcBef>
              <a:spcAft>
                <a:spcPct val="0"/>
              </a:spcAft>
              <a:buChar char="–"/>
              <a:defRPr sz="2800">
                <a:solidFill>
                  <a:srgbClr val="004236"/>
                </a:solidFill>
                <a:latin typeface="Georgia" panose="02040502050405020303" pitchFamily="18" charset="0"/>
              </a:defRPr>
            </a:lvl2pPr>
            <a:lvl3pPr marL="1020763" indent="-204788" algn="l" defTabSz="815975" rtl="0" eaLnBrk="0" fontAlgn="base" hangingPunct="0">
              <a:spcBef>
                <a:spcPct val="20000"/>
              </a:spcBef>
              <a:spcAft>
                <a:spcPct val="0"/>
              </a:spcAft>
              <a:buChar char="•"/>
              <a:defRPr sz="2400">
                <a:solidFill>
                  <a:srgbClr val="004236"/>
                </a:solidFill>
                <a:latin typeface="Georgia" panose="02040502050405020303" pitchFamily="18" charset="0"/>
              </a:defRPr>
            </a:lvl3pPr>
            <a:lvl4pPr marL="1428750" indent="-204788" algn="l" defTabSz="815975" rtl="0" eaLnBrk="0" fontAlgn="base" hangingPunct="0">
              <a:spcBef>
                <a:spcPct val="20000"/>
              </a:spcBef>
              <a:spcAft>
                <a:spcPct val="0"/>
              </a:spcAft>
              <a:buChar char="–"/>
              <a:defRPr sz="2000">
                <a:solidFill>
                  <a:srgbClr val="004236"/>
                </a:solidFill>
                <a:latin typeface="Georgia" panose="02040502050405020303" pitchFamily="18" charset="0"/>
              </a:defRPr>
            </a:lvl4pPr>
            <a:lvl5pPr marL="1836738" indent="-203200" algn="l" defTabSz="815975" rtl="0" eaLnBrk="0" fontAlgn="base" hangingPunct="0">
              <a:spcBef>
                <a:spcPct val="20000"/>
              </a:spcBef>
              <a:spcAft>
                <a:spcPct val="0"/>
              </a:spcAft>
              <a:buChar char="»"/>
              <a:defRPr sz="1800">
                <a:solidFill>
                  <a:srgbClr val="004236"/>
                </a:solidFill>
                <a:latin typeface="Georgia" panose="02040502050405020303" pitchFamily="18" charset="0"/>
              </a:defRPr>
            </a:lvl5pPr>
            <a:lvl6pPr marL="2293938" indent="-203200" algn="l" defTabSz="815975" rtl="0" fontAlgn="base">
              <a:spcBef>
                <a:spcPct val="20000"/>
              </a:spcBef>
              <a:spcAft>
                <a:spcPct val="0"/>
              </a:spcAft>
              <a:buChar char="»"/>
              <a:defRPr sz="1700">
                <a:solidFill>
                  <a:srgbClr val="004236"/>
                </a:solidFill>
                <a:latin typeface="FS Sally" pitchFamily="50" charset="0"/>
              </a:defRPr>
            </a:lvl6pPr>
            <a:lvl7pPr marL="2751138" indent="-203200" algn="l" defTabSz="815975" rtl="0" fontAlgn="base">
              <a:spcBef>
                <a:spcPct val="20000"/>
              </a:spcBef>
              <a:spcAft>
                <a:spcPct val="0"/>
              </a:spcAft>
              <a:buChar char="»"/>
              <a:defRPr sz="1700">
                <a:solidFill>
                  <a:srgbClr val="004236"/>
                </a:solidFill>
                <a:latin typeface="FS Sally" pitchFamily="50" charset="0"/>
              </a:defRPr>
            </a:lvl7pPr>
            <a:lvl8pPr marL="3208338" indent="-203200" algn="l" defTabSz="815975" rtl="0" fontAlgn="base">
              <a:spcBef>
                <a:spcPct val="20000"/>
              </a:spcBef>
              <a:spcAft>
                <a:spcPct val="0"/>
              </a:spcAft>
              <a:buChar char="»"/>
              <a:defRPr sz="1700">
                <a:solidFill>
                  <a:srgbClr val="004236"/>
                </a:solidFill>
                <a:latin typeface="FS Sally" pitchFamily="50" charset="0"/>
              </a:defRPr>
            </a:lvl8pPr>
            <a:lvl9pPr marL="3665538" indent="-203200" algn="l" defTabSz="815975" rtl="0" fontAlgn="base">
              <a:spcBef>
                <a:spcPct val="20000"/>
              </a:spcBef>
              <a:spcAft>
                <a:spcPct val="0"/>
              </a:spcAft>
              <a:buChar char="»"/>
              <a:defRPr sz="1700">
                <a:solidFill>
                  <a:srgbClr val="004236"/>
                </a:solidFill>
                <a:latin typeface="FS Sally" pitchFamily="50" charset="0"/>
              </a:defRPr>
            </a:lvl9pPr>
          </a:lstStyle>
          <a:p>
            <a:pPr marL="0" indent="0">
              <a:buNone/>
            </a:pPr>
            <a:r>
              <a:rPr lang="en-GB" sz="1800" b="1" dirty="0"/>
              <a:t>Advertising Association  </a:t>
            </a:r>
            <a:r>
              <a:rPr lang="en-GB" sz="1800" u="sng" dirty="0">
                <a:hlinkClick r:id="rId5"/>
              </a:rPr>
              <a:t>https://www.adassoc.org.uk/knowledge/</a:t>
            </a:r>
            <a:r>
              <a:rPr lang="en-GB" sz="1800" dirty="0"/>
              <a:t> </a:t>
            </a:r>
            <a:endParaRPr lang="en-GB" sz="1800" dirty="0" smtClean="0"/>
          </a:p>
          <a:p>
            <a:pPr marL="0" indent="0">
              <a:buNone/>
            </a:pPr>
            <a:r>
              <a:rPr lang="en-GB" sz="1800" dirty="0" smtClean="0"/>
              <a:t>T</a:t>
            </a:r>
            <a:r>
              <a:rPr lang="en-GB" sz="1800" dirty="0"/>
              <a:t>: 020 7340 1100 </a:t>
            </a:r>
            <a:endParaRPr lang="en-GB" sz="1800" dirty="0" smtClean="0"/>
          </a:p>
          <a:p>
            <a:pPr marL="0" indent="0">
              <a:buNone/>
            </a:pPr>
            <a:r>
              <a:rPr lang="en-GB" sz="1800" dirty="0" smtClean="0"/>
              <a:t>E</a:t>
            </a:r>
            <a:r>
              <a:rPr lang="en-GB" sz="1800" dirty="0"/>
              <a:t>: </a:t>
            </a:r>
            <a:r>
              <a:rPr lang="en-GB" sz="1800" u="sng" dirty="0">
                <a:hlinkClick r:id="rId6"/>
              </a:rPr>
              <a:t>aa@adassoc.org.uk</a:t>
            </a:r>
            <a:r>
              <a:rPr lang="en-GB" sz="1800" dirty="0"/>
              <a:t> </a:t>
            </a:r>
            <a:endParaRPr lang="en-US" sz="1800" dirty="0"/>
          </a:p>
        </p:txBody>
      </p:sp>
      <p:sp>
        <p:nvSpPr>
          <p:cNvPr id="5" name="Content Placeholder 2"/>
          <p:cNvSpPr txBox="1">
            <a:spLocks/>
          </p:cNvSpPr>
          <p:nvPr/>
        </p:nvSpPr>
        <p:spPr>
          <a:xfrm>
            <a:off x="4480272" y="1024244"/>
            <a:ext cx="4417207" cy="1511724"/>
          </a:xfrm>
          <a:prstGeom prst="rect">
            <a:avLst/>
          </a:prstGeom>
        </p:spPr>
        <p:txBody>
          <a:bodyPr lIns="36000" tIns="36000" rIns="36000" bIns="36000"/>
          <a:lstStyle>
            <a:lvl1pPr marL="307975" indent="-307975" algn="l" defTabSz="815975" rtl="0" eaLnBrk="0" fontAlgn="base" hangingPunct="0">
              <a:spcBef>
                <a:spcPct val="20000"/>
              </a:spcBef>
              <a:spcAft>
                <a:spcPct val="0"/>
              </a:spcAft>
              <a:buChar char="•"/>
              <a:defRPr sz="3200">
                <a:solidFill>
                  <a:srgbClr val="004236"/>
                </a:solidFill>
                <a:latin typeface="Georgia" panose="02040502050405020303" pitchFamily="18" charset="0"/>
                <a:ea typeface="+mn-ea"/>
                <a:cs typeface="+mn-cs"/>
              </a:defRPr>
            </a:lvl1pPr>
            <a:lvl2pPr marL="661988" indent="-254000" algn="l" defTabSz="815975" rtl="0" eaLnBrk="0" fontAlgn="base" hangingPunct="0">
              <a:spcBef>
                <a:spcPct val="20000"/>
              </a:spcBef>
              <a:spcAft>
                <a:spcPct val="0"/>
              </a:spcAft>
              <a:buChar char="–"/>
              <a:defRPr sz="2800">
                <a:solidFill>
                  <a:srgbClr val="004236"/>
                </a:solidFill>
                <a:latin typeface="Georgia" panose="02040502050405020303" pitchFamily="18" charset="0"/>
              </a:defRPr>
            </a:lvl2pPr>
            <a:lvl3pPr marL="1020763" indent="-204788" algn="l" defTabSz="815975" rtl="0" eaLnBrk="0" fontAlgn="base" hangingPunct="0">
              <a:spcBef>
                <a:spcPct val="20000"/>
              </a:spcBef>
              <a:spcAft>
                <a:spcPct val="0"/>
              </a:spcAft>
              <a:buChar char="•"/>
              <a:defRPr sz="2400">
                <a:solidFill>
                  <a:srgbClr val="004236"/>
                </a:solidFill>
                <a:latin typeface="Georgia" panose="02040502050405020303" pitchFamily="18" charset="0"/>
              </a:defRPr>
            </a:lvl3pPr>
            <a:lvl4pPr marL="1428750" indent="-204788" algn="l" defTabSz="815975" rtl="0" eaLnBrk="0" fontAlgn="base" hangingPunct="0">
              <a:spcBef>
                <a:spcPct val="20000"/>
              </a:spcBef>
              <a:spcAft>
                <a:spcPct val="0"/>
              </a:spcAft>
              <a:buChar char="–"/>
              <a:defRPr sz="2000">
                <a:solidFill>
                  <a:srgbClr val="004236"/>
                </a:solidFill>
                <a:latin typeface="Georgia" panose="02040502050405020303" pitchFamily="18" charset="0"/>
              </a:defRPr>
            </a:lvl4pPr>
            <a:lvl5pPr marL="1836738" indent="-203200" algn="l" defTabSz="815975" rtl="0" eaLnBrk="0" fontAlgn="base" hangingPunct="0">
              <a:spcBef>
                <a:spcPct val="20000"/>
              </a:spcBef>
              <a:spcAft>
                <a:spcPct val="0"/>
              </a:spcAft>
              <a:buChar char="»"/>
              <a:defRPr sz="1800">
                <a:solidFill>
                  <a:srgbClr val="004236"/>
                </a:solidFill>
                <a:latin typeface="Georgia" panose="02040502050405020303" pitchFamily="18" charset="0"/>
              </a:defRPr>
            </a:lvl5pPr>
            <a:lvl6pPr marL="2293938" indent="-203200" algn="l" defTabSz="815975" rtl="0" fontAlgn="base">
              <a:spcBef>
                <a:spcPct val="20000"/>
              </a:spcBef>
              <a:spcAft>
                <a:spcPct val="0"/>
              </a:spcAft>
              <a:buChar char="»"/>
              <a:defRPr sz="1700">
                <a:solidFill>
                  <a:srgbClr val="004236"/>
                </a:solidFill>
                <a:latin typeface="FS Sally" pitchFamily="50" charset="0"/>
              </a:defRPr>
            </a:lvl6pPr>
            <a:lvl7pPr marL="2751138" indent="-203200" algn="l" defTabSz="815975" rtl="0" fontAlgn="base">
              <a:spcBef>
                <a:spcPct val="20000"/>
              </a:spcBef>
              <a:spcAft>
                <a:spcPct val="0"/>
              </a:spcAft>
              <a:buChar char="»"/>
              <a:defRPr sz="1700">
                <a:solidFill>
                  <a:srgbClr val="004236"/>
                </a:solidFill>
                <a:latin typeface="FS Sally" pitchFamily="50" charset="0"/>
              </a:defRPr>
            </a:lvl7pPr>
            <a:lvl8pPr marL="3208338" indent="-203200" algn="l" defTabSz="815975" rtl="0" fontAlgn="base">
              <a:spcBef>
                <a:spcPct val="20000"/>
              </a:spcBef>
              <a:spcAft>
                <a:spcPct val="0"/>
              </a:spcAft>
              <a:buChar char="»"/>
              <a:defRPr sz="1700">
                <a:solidFill>
                  <a:srgbClr val="004236"/>
                </a:solidFill>
                <a:latin typeface="FS Sally" pitchFamily="50" charset="0"/>
              </a:defRPr>
            </a:lvl8pPr>
            <a:lvl9pPr marL="3665538" indent="-203200" algn="l" defTabSz="815975" rtl="0" fontAlgn="base">
              <a:spcBef>
                <a:spcPct val="20000"/>
              </a:spcBef>
              <a:spcAft>
                <a:spcPct val="0"/>
              </a:spcAft>
              <a:buChar char="»"/>
              <a:defRPr sz="1700">
                <a:solidFill>
                  <a:srgbClr val="004236"/>
                </a:solidFill>
                <a:latin typeface="FS Sally" pitchFamily="50" charset="0"/>
              </a:defRPr>
            </a:lvl9pPr>
          </a:lstStyle>
          <a:p>
            <a:pPr marL="0" indent="0">
              <a:buNone/>
            </a:pPr>
            <a:r>
              <a:rPr lang="en-GB" sz="1800" b="1" dirty="0"/>
              <a:t>Girl Guiding </a:t>
            </a:r>
            <a:r>
              <a:rPr lang="en-GB" sz="1800" u="sng" dirty="0">
                <a:hlinkClick r:id="rId7"/>
              </a:rPr>
              <a:t>https://www.girlguiding.org.uk/</a:t>
            </a:r>
            <a:r>
              <a:rPr lang="en-GB" sz="1800" dirty="0"/>
              <a:t> </a:t>
            </a:r>
            <a:endParaRPr lang="en-GB" sz="1800" dirty="0" smtClean="0"/>
          </a:p>
          <a:p>
            <a:pPr marL="0" indent="0">
              <a:buNone/>
            </a:pPr>
            <a:r>
              <a:rPr lang="en-GB" sz="1800" dirty="0" smtClean="0"/>
              <a:t>T</a:t>
            </a:r>
            <a:r>
              <a:rPr lang="en-GB" sz="1800" dirty="0"/>
              <a:t>: 0207 834 6242 </a:t>
            </a:r>
            <a:endParaRPr lang="en-US" sz="1800" dirty="0"/>
          </a:p>
        </p:txBody>
      </p:sp>
      <p:sp>
        <p:nvSpPr>
          <p:cNvPr id="6" name="Content Placeholder 2"/>
          <p:cNvSpPr txBox="1">
            <a:spLocks/>
          </p:cNvSpPr>
          <p:nvPr/>
        </p:nvSpPr>
        <p:spPr>
          <a:xfrm>
            <a:off x="4549781" y="2249758"/>
            <a:ext cx="4153894" cy="1511724"/>
          </a:xfrm>
          <a:prstGeom prst="rect">
            <a:avLst/>
          </a:prstGeom>
        </p:spPr>
        <p:txBody>
          <a:bodyPr lIns="36000" tIns="36000" rIns="36000" bIns="36000"/>
          <a:lstStyle>
            <a:lvl1pPr marL="307975" indent="-307975" algn="l" defTabSz="815975" rtl="0" eaLnBrk="0" fontAlgn="base" hangingPunct="0">
              <a:spcBef>
                <a:spcPct val="20000"/>
              </a:spcBef>
              <a:spcAft>
                <a:spcPct val="0"/>
              </a:spcAft>
              <a:buChar char="•"/>
              <a:defRPr sz="3200">
                <a:solidFill>
                  <a:srgbClr val="004236"/>
                </a:solidFill>
                <a:latin typeface="Georgia" panose="02040502050405020303" pitchFamily="18" charset="0"/>
                <a:ea typeface="+mn-ea"/>
                <a:cs typeface="+mn-cs"/>
              </a:defRPr>
            </a:lvl1pPr>
            <a:lvl2pPr marL="661988" indent="-254000" algn="l" defTabSz="815975" rtl="0" eaLnBrk="0" fontAlgn="base" hangingPunct="0">
              <a:spcBef>
                <a:spcPct val="20000"/>
              </a:spcBef>
              <a:spcAft>
                <a:spcPct val="0"/>
              </a:spcAft>
              <a:buChar char="–"/>
              <a:defRPr sz="2800">
                <a:solidFill>
                  <a:srgbClr val="004236"/>
                </a:solidFill>
                <a:latin typeface="Georgia" panose="02040502050405020303" pitchFamily="18" charset="0"/>
              </a:defRPr>
            </a:lvl2pPr>
            <a:lvl3pPr marL="1020763" indent="-204788" algn="l" defTabSz="815975" rtl="0" eaLnBrk="0" fontAlgn="base" hangingPunct="0">
              <a:spcBef>
                <a:spcPct val="20000"/>
              </a:spcBef>
              <a:spcAft>
                <a:spcPct val="0"/>
              </a:spcAft>
              <a:buChar char="•"/>
              <a:defRPr sz="2400">
                <a:solidFill>
                  <a:srgbClr val="004236"/>
                </a:solidFill>
                <a:latin typeface="Georgia" panose="02040502050405020303" pitchFamily="18" charset="0"/>
              </a:defRPr>
            </a:lvl3pPr>
            <a:lvl4pPr marL="1428750" indent="-204788" algn="l" defTabSz="815975" rtl="0" eaLnBrk="0" fontAlgn="base" hangingPunct="0">
              <a:spcBef>
                <a:spcPct val="20000"/>
              </a:spcBef>
              <a:spcAft>
                <a:spcPct val="0"/>
              </a:spcAft>
              <a:buChar char="–"/>
              <a:defRPr sz="2000">
                <a:solidFill>
                  <a:srgbClr val="004236"/>
                </a:solidFill>
                <a:latin typeface="Georgia" panose="02040502050405020303" pitchFamily="18" charset="0"/>
              </a:defRPr>
            </a:lvl4pPr>
            <a:lvl5pPr marL="1836738" indent="-203200" algn="l" defTabSz="815975" rtl="0" eaLnBrk="0" fontAlgn="base" hangingPunct="0">
              <a:spcBef>
                <a:spcPct val="20000"/>
              </a:spcBef>
              <a:spcAft>
                <a:spcPct val="0"/>
              </a:spcAft>
              <a:buChar char="»"/>
              <a:defRPr sz="1800">
                <a:solidFill>
                  <a:srgbClr val="004236"/>
                </a:solidFill>
                <a:latin typeface="Georgia" panose="02040502050405020303" pitchFamily="18" charset="0"/>
              </a:defRPr>
            </a:lvl5pPr>
            <a:lvl6pPr marL="2293938" indent="-203200" algn="l" defTabSz="815975" rtl="0" fontAlgn="base">
              <a:spcBef>
                <a:spcPct val="20000"/>
              </a:spcBef>
              <a:spcAft>
                <a:spcPct val="0"/>
              </a:spcAft>
              <a:buChar char="»"/>
              <a:defRPr sz="1700">
                <a:solidFill>
                  <a:srgbClr val="004236"/>
                </a:solidFill>
                <a:latin typeface="FS Sally" pitchFamily="50" charset="0"/>
              </a:defRPr>
            </a:lvl6pPr>
            <a:lvl7pPr marL="2751138" indent="-203200" algn="l" defTabSz="815975" rtl="0" fontAlgn="base">
              <a:spcBef>
                <a:spcPct val="20000"/>
              </a:spcBef>
              <a:spcAft>
                <a:spcPct val="0"/>
              </a:spcAft>
              <a:buChar char="»"/>
              <a:defRPr sz="1700">
                <a:solidFill>
                  <a:srgbClr val="004236"/>
                </a:solidFill>
                <a:latin typeface="FS Sally" pitchFamily="50" charset="0"/>
              </a:defRPr>
            </a:lvl7pPr>
            <a:lvl8pPr marL="3208338" indent="-203200" algn="l" defTabSz="815975" rtl="0" fontAlgn="base">
              <a:spcBef>
                <a:spcPct val="20000"/>
              </a:spcBef>
              <a:spcAft>
                <a:spcPct val="0"/>
              </a:spcAft>
              <a:buChar char="»"/>
              <a:defRPr sz="1700">
                <a:solidFill>
                  <a:srgbClr val="004236"/>
                </a:solidFill>
                <a:latin typeface="FS Sally" pitchFamily="50" charset="0"/>
              </a:defRPr>
            </a:lvl8pPr>
            <a:lvl9pPr marL="3665538" indent="-203200" algn="l" defTabSz="815975" rtl="0" fontAlgn="base">
              <a:spcBef>
                <a:spcPct val="20000"/>
              </a:spcBef>
              <a:spcAft>
                <a:spcPct val="0"/>
              </a:spcAft>
              <a:buChar char="»"/>
              <a:defRPr sz="1700">
                <a:solidFill>
                  <a:srgbClr val="004236"/>
                </a:solidFill>
                <a:latin typeface="FS Sally" pitchFamily="50" charset="0"/>
              </a:defRPr>
            </a:lvl9pPr>
          </a:lstStyle>
          <a:p>
            <a:pPr marL="0" indent="0">
              <a:buFontTx/>
              <a:buNone/>
            </a:pPr>
            <a:r>
              <a:rPr lang="en-GB" sz="1800" i="1" dirty="0" smtClean="0">
                <a:solidFill>
                  <a:srgbClr val="5E7803"/>
                </a:solidFill>
              </a:rPr>
              <a:t>To receive monthly NFWI campaign updates please sign up via the campaigns area of the website</a:t>
            </a:r>
            <a:endParaRPr lang="en-GB" sz="1800" i="1" dirty="0">
              <a:solidFill>
                <a:srgbClr val="5E7803"/>
              </a:solidFill>
              <a:effectLst/>
            </a:endParaRPr>
          </a:p>
        </p:txBody>
      </p:sp>
      <p:sp>
        <p:nvSpPr>
          <p:cNvPr id="8" name="TextBox 7"/>
          <p:cNvSpPr txBox="1"/>
          <p:nvPr/>
        </p:nvSpPr>
        <p:spPr>
          <a:xfrm>
            <a:off x="259186" y="4011910"/>
            <a:ext cx="8489278" cy="923330"/>
          </a:xfrm>
          <a:prstGeom prst="rect">
            <a:avLst/>
          </a:prstGeom>
          <a:noFill/>
        </p:spPr>
        <p:txBody>
          <a:bodyPr wrap="square" rtlCol="0">
            <a:spAutoFit/>
          </a:bodyPr>
          <a:lstStyle/>
          <a:p>
            <a:r>
              <a:rPr lang="en-GB" b="1" dirty="0" smtClean="0">
                <a:solidFill>
                  <a:srgbClr val="5E7803"/>
                </a:solidFill>
                <a:latin typeface="Georgia" panose="02040502050405020303" pitchFamily="18" charset="0"/>
              </a:rPr>
              <a:t>Public Affairs Department</a:t>
            </a:r>
          </a:p>
          <a:p>
            <a:r>
              <a:rPr lang="en-GB" i="1" dirty="0">
                <a:solidFill>
                  <a:srgbClr val="5E7803"/>
                </a:solidFill>
                <a:latin typeface="Georgia" panose="02040502050405020303" pitchFamily="18" charset="0"/>
              </a:rPr>
              <a:t>Email: </a:t>
            </a:r>
            <a:r>
              <a:rPr lang="en-GB" u="sng" dirty="0">
                <a:solidFill>
                  <a:srgbClr val="5E7803"/>
                </a:solidFill>
                <a:latin typeface="Georgia" panose="02040502050405020303" pitchFamily="18" charset="0"/>
                <a:hlinkClick r:id="rId8"/>
              </a:rPr>
              <a:t>pa@nfwi.org.uk</a:t>
            </a:r>
            <a:r>
              <a:rPr lang="en-GB" dirty="0">
                <a:solidFill>
                  <a:srgbClr val="5E7803"/>
                </a:solidFill>
                <a:latin typeface="Georgia" panose="02040502050405020303" pitchFamily="18" charset="0"/>
              </a:rPr>
              <a:t>     </a:t>
            </a:r>
            <a:r>
              <a:rPr lang="en-GB" i="1" dirty="0" smtClean="0">
                <a:solidFill>
                  <a:srgbClr val="5E7803"/>
                </a:solidFill>
                <a:latin typeface="Georgia" panose="02040502050405020303" pitchFamily="18" charset="0"/>
              </a:rPr>
              <a:t>Phone</a:t>
            </a:r>
            <a:r>
              <a:rPr lang="en-GB" i="1" dirty="0">
                <a:solidFill>
                  <a:srgbClr val="5E7803"/>
                </a:solidFill>
                <a:latin typeface="Georgia" panose="02040502050405020303" pitchFamily="18" charset="0"/>
              </a:rPr>
              <a:t>: </a:t>
            </a:r>
            <a:r>
              <a:rPr lang="en-GB" dirty="0">
                <a:solidFill>
                  <a:srgbClr val="5E7803"/>
                </a:solidFill>
                <a:latin typeface="Georgia" panose="02040502050405020303" pitchFamily="18" charset="0"/>
              </a:rPr>
              <a:t>020 7371 9300 </a:t>
            </a:r>
            <a:r>
              <a:rPr lang="en-GB" dirty="0" err="1">
                <a:solidFill>
                  <a:srgbClr val="5E7803"/>
                </a:solidFill>
                <a:latin typeface="Georgia" panose="02040502050405020303" pitchFamily="18" charset="0"/>
              </a:rPr>
              <a:t>ext</a:t>
            </a:r>
            <a:r>
              <a:rPr lang="en-GB" dirty="0">
                <a:solidFill>
                  <a:srgbClr val="5E7803"/>
                </a:solidFill>
                <a:latin typeface="Georgia" panose="02040502050405020303" pitchFamily="18" charset="0"/>
              </a:rPr>
              <a:t> </a:t>
            </a:r>
            <a:r>
              <a:rPr lang="en-GB" dirty="0" smtClean="0">
                <a:solidFill>
                  <a:srgbClr val="5E7803"/>
                </a:solidFill>
                <a:latin typeface="Georgia" panose="02040502050405020303" pitchFamily="18" charset="0"/>
              </a:rPr>
              <a:t>238</a:t>
            </a:r>
            <a:endParaRPr lang="en-GB" dirty="0">
              <a:solidFill>
                <a:srgbClr val="5E7803"/>
              </a:solidFill>
              <a:latin typeface="Georgia" panose="02040502050405020303" pitchFamily="18" charset="0"/>
            </a:endParaRPr>
          </a:p>
          <a:p>
            <a:r>
              <a:rPr lang="en-GB" dirty="0">
                <a:solidFill>
                  <a:srgbClr val="5E7803"/>
                </a:solidFill>
                <a:latin typeface="Georgia" panose="02040502050405020303" pitchFamily="18" charset="0"/>
              </a:rPr>
              <a:t> </a:t>
            </a:r>
          </a:p>
        </p:txBody>
      </p:sp>
      <p:sp>
        <p:nvSpPr>
          <p:cNvPr id="9" name="TextBox 8"/>
          <p:cNvSpPr txBox="1"/>
          <p:nvPr/>
        </p:nvSpPr>
        <p:spPr>
          <a:xfrm>
            <a:off x="6216005" y="4299942"/>
            <a:ext cx="2952328" cy="923330"/>
          </a:xfrm>
          <a:prstGeom prst="rect">
            <a:avLst/>
          </a:prstGeom>
          <a:noFill/>
        </p:spPr>
        <p:txBody>
          <a:bodyPr wrap="square" rtlCol="0">
            <a:spAutoFit/>
          </a:bodyPr>
          <a:lstStyle/>
          <a:p>
            <a:r>
              <a:rPr lang="en-GB" i="1" dirty="0">
                <a:solidFill>
                  <a:srgbClr val="5E7803"/>
                </a:solidFill>
                <a:latin typeface="Georgia" panose="02040502050405020303" pitchFamily="18" charset="0"/>
              </a:rPr>
              <a:t>Post: </a:t>
            </a:r>
            <a:r>
              <a:rPr lang="en-GB" dirty="0">
                <a:solidFill>
                  <a:srgbClr val="5E7803"/>
                </a:solidFill>
                <a:latin typeface="Georgia" panose="02040502050405020303" pitchFamily="18" charset="0"/>
              </a:rPr>
              <a:t>104 New Kings Road, London SW6 4LY</a:t>
            </a:r>
          </a:p>
          <a:p>
            <a:r>
              <a:rPr lang="en-GB" dirty="0" smtClean="0"/>
              <a:t> </a:t>
            </a:r>
            <a:endParaRPr lang="en-GB" dirty="0"/>
          </a:p>
        </p:txBody>
      </p:sp>
    </p:spTree>
    <p:extLst>
      <p:ext uri="{BB962C8B-B14F-4D97-AF65-F5344CB8AC3E}">
        <p14:creationId xmlns:p14="http://schemas.microsoft.com/office/powerpoint/2010/main" val="737727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4" y="269918"/>
            <a:ext cx="7225307" cy="503899"/>
          </a:xfrm>
        </p:spPr>
        <p:txBody>
          <a:bodyPr/>
          <a:lstStyle/>
          <a:p>
            <a:r>
              <a:rPr lang="en-GB" sz="2800" dirty="0">
                <a:latin typeface="+mj-lt"/>
              </a:rPr>
              <a:t>Proposer’s </a:t>
            </a:r>
            <a:r>
              <a:rPr lang="en-GB" sz="2800" dirty="0" smtClean="0">
                <a:latin typeface="+mj-lt"/>
              </a:rPr>
              <a:t>Position </a:t>
            </a:r>
            <a:endParaRPr lang="en-GB" sz="2800" dirty="0">
              <a:effectLst/>
              <a:latin typeface="+mj-lt"/>
            </a:endParaRPr>
          </a:p>
        </p:txBody>
      </p:sp>
      <p:sp>
        <p:nvSpPr>
          <p:cNvPr id="7" name="TextBox 6"/>
          <p:cNvSpPr txBox="1"/>
          <p:nvPr/>
        </p:nvSpPr>
        <p:spPr>
          <a:xfrm>
            <a:off x="4860032" y="1044912"/>
            <a:ext cx="4104456" cy="3693319"/>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5E7803"/>
                </a:solidFill>
              </a:rPr>
              <a:t>The proposer is concerned with the number of manipulated body images portrayed in the media and wants to see action from the government and industry to promote a healthier body image, as well as ensuring diversity is represented in the </a:t>
            </a:r>
            <a:r>
              <a:rPr lang="en-GB" dirty="0" smtClean="0">
                <a:solidFill>
                  <a:srgbClr val="5E7803"/>
                </a:solidFill>
              </a:rPr>
              <a:t>media.</a:t>
            </a:r>
            <a:r>
              <a:rPr lang="en-US" dirty="0" smtClean="0">
                <a:solidFill>
                  <a:srgbClr val="5E7803"/>
                </a:solidFill>
              </a:rPr>
              <a:t> </a:t>
            </a:r>
          </a:p>
          <a:p>
            <a:pPr marL="285750" indent="-285750">
              <a:buFont typeface="Arial" panose="020B0604020202020204" pitchFamily="34" charset="0"/>
              <a:buChar char="•"/>
            </a:pPr>
            <a:endParaRPr lang="en-GB" dirty="0" smtClean="0">
              <a:solidFill>
                <a:srgbClr val="5E7803"/>
              </a:solidFill>
              <a:latin typeface="Georgia" panose="02040502050405020303" pitchFamily="18" charset="0"/>
            </a:endParaRPr>
          </a:p>
          <a:p>
            <a:pPr marL="285750" indent="-285750">
              <a:buFont typeface="Arial" panose="020B0604020202020204" pitchFamily="34" charset="0"/>
              <a:buChar char="•"/>
            </a:pPr>
            <a:r>
              <a:rPr lang="en-GB" dirty="0">
                <a:solidFill>
                  <a:srgbClr val="5E7803"/>
                </a:solidFill>
              </a:rPr>
              <a:t>Adverts dominate our everyday life, </a:t>
            </a:r>
            <a:r>
              <a:rPr lang="en-GB" dirty="0" smtClean="0">
                <a:solidFill>
                  <a:srgbClr val="5E7803"/>
                </a:solidFill>
              </a:rPr>
              <a:t>the </a:t>
            </a:r>
            <a:r>
              <a:rPr lang="en-GB" dirty="0">
                <a:solidFill>
                  <a:srgbClr val="5E7803"/>
                </a:solidFill>
              </a:rPr>
              <a:t>proposer is concerned about the level of retouching these images receive and the effect this may have on individuals. </a:t>
            </a:r>
            <a:r>
              <a:rPr lang="en-GB" dirty="0" smtClean="0">
                <a:solidFill>
                  <a:srgbClr val="5E7803"/>
                </a:solidFill>
              </a:rPr>
              <a:t> </a:t>
            </a:r>
            <a:endParaRPr lang="en-GB" dirty="0">
              <a:solidFill>
                <a:srgbClr val="5E7803"/>
              </a:solidFill>
            </a:endParaRPr>
          </a:p>
        </p:txBody>
      </p:sp>
      <p:sp>
        <p:nvSpPr>
          <p:cNvPr id="3" name="TextBox 2"/>
          <p:cNvSpPr txBox="1"/>
          <p:nvPr/>
        </p:nvSpPr>
        <p:spPr>
          <a:xfrm>
            <a:off x="1386161" y="4121373"/>
            <a:ext cx="2232248" cy="538609"/>
          </a:xfrm>
          <a:prstGeom prst="rect">
            <a:avLst/>
          </a:prstGeom>
          <a:noFill/>
        </p:spPr>
        <p:txBody>
          <a:bodyPr wrap="square" rtlCol="0">
            <a:spAutoFit/>
          </a:bodyPr>
          <a:lstStyle/>
          <a:p>
            <a:r>
              <a:rPr lang="en-GB" i="1" dirty="0"/>
              <a:t/>
            </a:r>
            <a:br>
              <a:rPr lang="en-GB" i="1" dirty="0"/>
            </a:br>
            <a:r>
              <a:rPr lang="en-GB" sz="1100" i="1" dirty="0" smtClean="0">
                <a:latin typeface="FS Sally" pitchFamily="50" charset="0"/>
              </a:rPr>
              <a:t>Shutterstock - s4svisuals </a:t>
            </a:r>
            <a:endParaRPr lang="en-GB" sz="1100" i="1" dirty="0">
              <a:latin typeface="FS Sally" pitchFamily="50" charset="0"/>
            </a:endParaRPr>
          </a:p>
        </p:txBody>
      </p:sp>
      <p:pic>
        <p:nvPicPr>
          <p:cNvPr id="2050" name="Picture 2" descr="P:\OFFICE\PAFFAIRS\Resolutions\2018\Shortlist resources\Briefings ready for design\Images\Positive body image\shutterstock_5324551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274" y="1203598"/>
            <a:ext cx="4591758" cy="3061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286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body image? </a:t>
            </a:r>
            <a:endParaRPr lang="en-GB" dirty="0"/>
          </a:p>
        </p:txBody>
      </p:sp>
      <p:sp>
        <p:nvSpPr>
          <p:cNvPr id="3" name="Content Placeholder 2"/>
          <p:cNvSpPr>
            <a:spLocks noGrp="1"/>
          </p:cNvSpPr>
          <p:nvPr>
            <p:ph idx="1"/>
          </p:nvPr>
        </p:nvSpPr>
        <p:spPr>
          <a:xfrm>
            <a:off x="241995" y="1347614"/>
            <a:ext cx="8218437" cy="3599289"/>
          </a:xfrm>
        </p:spPr>
        <p:txBody>
          <a:bodyPr/>
          <a:lstStyle/>
          <a:p>
            <a:pPr marL="0" indent="0">
              <a:buNone/>
            </a:pPr>
            <a:r>
              <a:rPr lang="en-GB" dirty="0" smtClean="0">
                <a:solidFill>
                  <a:srgbClr val="5E7803"/>
                </a:solidFill>
              </a:rPr>
              <a:t>Body image can be shaped by:</a:t>
            </a:r>
          </a:p>
          <a:p>
            <a:r>
              <a:rPr lang="en-GB" dirty="0" smtClean="0">
                <a:solidFill>
                  <a:srgbClr val="5E7803"/>
                </a:solidFill>
              </a:rPr>
              <a:t>Media </a:t>
            </a:r>
          </a:p>
          <a:p>
            <a:r>
              <a:rPr lang="en-GB" dirty="0" smtClean="0">
                <a:solidFill>
                  <a:srgbClr val="5E7803"/>
                </a:solidFill>
              </a:rPr>
              <a:t>Family</a:t>
            </a:r>
          </a:p>
          <a:p>
            <a:r>
              <a:rPr lang="en-GB" dirty="0" smtClean="0">
                <a:solidFill>
                  <a:srgbClr val="5E7803"/>
                </a:solidFill>
              </a:rPr>
              <a:t>Friends</a:t>
            </a:r>
          </a:p>
          <a:p>
            <a:r>
              <a:rPr lang="en-GB" dirty="0" smtClean="0">
                <a:solidFill>
                  <a:srgbClr val="5E7803"/>
                </a:solidFill>
              </a:rPr>
              <a:t>Culture</a:t>
            </a:r>
            <a:endParaRPr lang="en-GB" dirty="0">
              <a:solidFill>
                <a:srgbClr val="5E7803"/>
              </a:solidFill>
            </a:endParaRPr>
          </a:p>
        </p:txBody>
      </p:sp>
    </p:spTree>
    <p:extLst>
      <p:ext uri="{BB962C8B-B14F-4D97-AF65-F5344CB8AC3E}">
        <p14:creationId xmlns:p14="http://schemas.microsoft.com/office/powerpoint/2010/main" val="2135464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photos be manipulated? </a:t>
            </a:r>
            <a:endParaRPr lang="en-GB" dirty="0"/>
          </a:p>
        </p:txBody>
      </p:sp>
      <p:pic>
        <p:nvPicPr>
          <p:cNvPr id="3" name="Picture 2"/>
          <p:cNvPicPr>
            <a:picLocks noChangeAspect="1"/>
          </p:cNvPicPr>
          <p:nvPr/>
        </p:nvPicPr>
        <p:blipFill>
          <a:blip r:embed="rId3"/>
          <a:stretch>
            <a:fillRect/>
          </a:stretch>
        </p:blipFill>
        <p:spPr>
          <a:xfrm>
            <a:off x="226801" y="1099468"/>
            <a:ext cx="2880320" cy="172819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801" y="3219822"/>
            <a:ext cx="2934196" cy="1836123"/>
          </a:xfrm>
          <a:prstGeom prst="rect">
            <a:avLst/>
          </a:prstGeom>
        </p:spPr>
      </p:pic>
      <p:pic>
        <p:nvPicPr>
          <p:cNvPr id="7" name="Picture 6"/>
          <p:cNvPicPr>
            <a:picLocks noChangeAspect="1"/>
          </p:cNvPicPr>
          <p:nvPr/>
        </p:nvPicPr>
        <p:blipFill>
          <a:blip r:embed="rId5"/>
          <a:stretch>
            <a:fillRect/>
          </a:stretch>
        </p:blipFill>
        <p:spPr>
          <a:xfrm>
            <a:off x="6995118" y="1131590"/>
            <a:ext cx="2070230" cy="3624282"/>
          </a:xfrm>
          <a:prstGeom prst="rect">
            <a:avLst/>
          </a:prstGeom>
        </p:spPr>
      </p:pic>
      <p:pic>
        <p:nvPicPr>
          <p:cNvPr id="8" name="Picture 7"/>
          <p:cNvPicPr>
            <a:picLocks noChangeAspect="1"/>
          </p:cNvPicPr>
          <p:nvPr/>
        </p:nvPicPr>
        <p:blipFill rotWithShape="1">
          <a:blip r:embed="rId6"/>
          <a:srcRect r="34468"/>
          <a:stretch/>
        </p:blipFill>
        <p:spPr>
          <a:xfrm>
            <a:off x="3259227" y="1131590"/>
            <a:ext cx="3637661" cy="3608841"/>
          </a:xfrm>
          <a:prstGeom prst="rect">
            <a:avLst/>
          </a:prstGeom>
        </p:spPr>
      </p:pic>
      <p:sp>
        <p:nvSpPr>
          <p:cNvPr id="9" name="TextBox 8"/>
          <p:cNvSpPr txBox="1"/>
          <p:nvPr/>
        </p:nvSpPr>
        <p:spPr>
          <a:xfrm>
            <a:off x="84295" y="2873637"/>
            <a:ext cx="3263569" cy="338554"/>
          </a:xfrm>
          <a:prstGeom prst="rect">
            <a:avLst/>
          </a:prstGeom>
          <a:noFill/>
        </p:spPr>
        <p:txBody>
          <a:bodyPr wrap="square" rtlCol="0">
            <a:spAutoFit/>
          </a:bodyPr>
          <a:lstStyle/>
          <a:p>
            <a:pPr algn="ctr"/>
            <a:r>
              <a:rPr lang="en-US" sz="1600" i="1" dirty="0" smtClean="0">
                <a:solidFill>
                  <a:srgbClr val="5E7803"/>
                </a:solidFill>
              </a:rPr>
              <a:t>Banned </a:t>
            </a:r>
            <a:r>
              <a:rPr lang="en-US" sz="1600" i="1" dirty="0" err="1" smtClean="0">
                <a:solidFill>
                  <a:srgbClr val="5E7803"/>
                </a:solidFill>
              </a:rPr>
              <a:t>L’Oreal</a:t>
            </a:r>
            <a:r>
              <a:rPr lang="en-US" sz="1600" i="1" dirty="0" smtClean="0">
                <a:solidFill>
                  <a:srgbClr val="5E7803"/>
                </a:solidFill>
              </a:rPr>
              <a:t> and </a:t>
            </a:r>
            <a:r>
              <a:rPr lang="en-US" sz="1600" i="1" dirty="0" err="1" smtClean="0">
                <a:solidFill>
                  <a:srgbClr val="5E7803"/>
                </a:solidFill>
              </a:rPr>
              <a:t>Rimmel</a:t>
            </a:r>
            <a:r>
              <a:rPr lang="en-US" sz="1600" i="1" dirty="0" smtClean="0">
                <a:solidFill>
                  <a:srgbClr val="5E7803"/>
                </a:solidFill>
              </a:rPr>
              <a:t> adverts</a:t>
            </a:r>
            <a:endParaRPr lang="en-US" sz="1600" i="1" dirty="0">
              <a:solidFill>
                <a:srgbClr val="5E7803"/>
              </a:solidFill>
            </a:endParaRPr>
          </a:p>
        </p:txBody>
      </p:sp>
      <p:sp>
        <p:nvSpPr>
          <p:cNvPr id="10" name="TextBox 9"/>
          <p:cNvSpPr txBox="1"/>
          <p:nvPr/>
        </p:nvSpPr>
        <p:spPr>
          <a:xfrm>
            <a:off x="3160722" y="4717391"/>
            <a:ext cx="3931558" cy="338554"/>
          </a:xfrm>
          <a:prstGeom prst="rect">
            <a:avLst/>
          </a:prstGeom>
          <a:noFill/>
        </p:spPr>
        <p:txBody>
          <a:bodyPr wrap="square" rtlCol="0">
            <a:spAutoFit/>
          </a:bodyPr>
          <a:lstStyle/>
          <a:p>
            <a:pPr algn="ctr"/>
            <a:r>
              <a:rPr lang="en-US" sz="1600" i="1" dirty="0" err="1" smtClean="0">
                <a:solidFill>
                  <a:srgbClr val="5E7803"/>
                </a:solidFill>
              </a:rPr>
              <a:t>Zendaya</a:t>
            </a:r>
            <a:r>
              <a:rPr lang="en-US" sz="1600" i="1" dirty="0" smtClean="0">
                <a:solidFill>
                  <a:srgbClr val="5E7803"/>
                </a:solidFill>
              </a:rPr>
              <a:t> heavily edited image for </a:t>
            </a:r>
            <a:r>
              <a:rPr lang="en-US" sz="1600" i="1" dirty="0" err="1" smtClean="0">
                <a:solidFill>
                  <a:srgbClr val="5E7803"/>
                </a:solidFill>
              </a:rPr>
              <a:t>Modeliste</a:t>
            </a:r>
            <a:endParaRPr lang="en-US" sz="1600" i="1" dirty="0">
              <a:solidFill>
                <a:srgbClr val="5E7803"/>
              </a:solidFill>
            </a:endParaRPr>
          </a:p>
        </p:txBody>
      </p:sp>
      <p:sp>
        <p:nvSpPr>
          <p:cNvPr id="11" name="TextBox 10"/>
          <p:cNvSpPr txBox="1"/>
          <p:nvPr/>
        </p:nvSpPr>
        <p:spPr>
          <a:xfrm>
            <a:off x="6896888" y="4723897"/>
            <a:ext cx="2316458" cy="338554"/>
          </a:xfrm>
          <a:prstGeom prst="rect">
            <a:avLst/>
          </a:prstGeom>
          <a:noFill/>
        </p:spPr>
        <p:txBody>
          <a:bodyPr wrap="square" rtlCol="0">
            <a:spAutoFit/>
          </a:bodyPr>
          <a:lstStyle/>
          <a:p>
            <a:pPr algn="ctr"/>
            <a:r>
              <a:rPr lang="en-US" sz="1600" i="1" dirty="0" smtClean="0">
                <a:solidFill>
                  <a:srgbClr val="5E7803"/>
                </a:solidFill>
              </a:rPr>
              <a:t>Model </a:t>
            </a:r>
            <a:r>
              <a:rPr lang="en-US" sz="1600" i="1" dirty="0" err="1" smtClean="0">
                <a:solidFill>
                  <a:srgbClr val="5E7803"/>
                </a:solidFill>
              </a:rPr>
              <a:t>Filippa</a:t>
            </a:r>
            <a:r>
              <a:rPr lang="en-US" sz="1600" i="1" dirty="0" smtClean="0">
                <a:solidFill>
                  <a:srgbClr val="5E7803"/>
                </a:solidFill>
              </a:rPr>
              <a:t> Hamilton</a:t>
            </a:r>
            <a:endParaRPr lang="en-US" sz="1600" i="1" dirty="0">
              <a:solidFill>
                <a:srgbClr val="5E7803"/>
              </a:solidFill>
            </a:endParaRPr>
          </a:p>
        </p:txBody>
      </p:sp>
    </p:spTree>
    <p:extLst>
      <p:ext uri="{BB962C8B-B14F-4D97-AF65-F5344CB8AC3E}">
        <p14:creationId xmlns:p14="http://schemas.microsoft.com/office/powerpoint/2010/main" val="2058435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impact on individuals? </a:t>
            </a:r>
            <a:endParaRPr lang="en-GB" dirty="0"/>
          </a:p>
        </p:txBody>
      </p:sp>
      <p:sp>
        <p:nvSpPr>
          <p:cNvPr id="3" name="TextBox 2"/>
          <p:cNvSpPr txBox="1"/>
          <p:nvPr/>
        </p:nvSpPr>
        <p:spPr>
          <a:xfrm>
            <a:off x="395536" y="1203598"/>
            <a:ext cx="2736304" cy="3970318"/>
          </a:xfrm>
          <a:prstGeom prst="rect">
            <a:avLst/>
          </a:prstGeom>
          <a:noFill/>
        </p:spPr>
        <p:txBody>
          <a:bodyPr wrap="square" rtlCol="0">
            <a:spAutoFit/>
          </a:bodyPr>
          <a:lstStyle/>
          <a:p>
            <a:pPr marL="285750" indent="-285750">
              <a:buFont typeface="Arial" charset="0"/>
              <a:buChar char="•"/>
            </a:pPr>
            <a:r>
              <a:rPr lang="en-GB" dirty="0">
                <a:solidFill>
                  <a:srgbClr val="5E7803"/>
                </a:solidFill>
              </a:rPr>
              <a:t>37% of girls aged 11-21 say they compare themselves to celebrities most of the time or </a:t>
            </a:r>
            <a:r>
              <a:rPr lang="en-GB" dirty="0" smtClean="0">
                <a:solidFill>
                  <a:srgbClr val="5E7803"/>
                </a:solidFill>
              </a:rPr>
              <a:t>often.</a:t>
            </a:r>
          </a:p>
          <a:p>
            <a:endParaRPr lang="en-GB" dirty="0">
              <a:solidFill>
                <a:srgbClr val="5E7803"/>
              </a:solidFill>
            </a:endParaRPr>
          </a:p>
          <a:p>
            <a:pPr marL="285750" indent="-285750">
              <a:buFont typeface="Arial" charset="0"/>
              <a:buChar char="•"/>
            </a:pPr>
            <a:r>
              <a:rPr lang="en-GB" dirty="0">
                <a:solidFill>
                  <a:srgbClr val="5E7803"/>
                </a:solidFill>
              </a:rPr>
              <a:t>T</a:t>
            </a:r>
            <a:r>
              <a:rPr lang="en-GB" dirty="0" smtClean="0">
                <a:solidFill>
                  <a:srgbClr val="5E7803"/>
                </a:solidFill>
              </a:rPr>
              <a:t>he </a:t>
            </a:r>
            <a:r>
              <a:rPr lang="en-GB" dirty="0">
                <a:solidFill>
                  <a:srgbClr val="5E7803"/>
                </a:solidFill>
              </a:rPr>
              <a:t>three main sources of pressure on secondary school boys to ‘look good’ were social media, advertising and celebrities.</a:t>
            </a:r>
            <a:endParaRPr lang="en-US" dirty="0">
              <a:solidFill>
                <a:srgbClr val="5E7803"/>
              </a:solidFill>
            </a:endParaRPr>
          </a:p>
          <a:p>
            <a:endParaRPr lang="en-GB" dirty="0"/>
          </a:p>
        </p:txBody>
      </p:sp>
      <p:pic>
        <p:nvPicPr>
          <p:cNvPr id="3074" name="Picture 2" descr="P:\OFFICE\PAFFAIRS\Resolutions\2018\Shortlist resources\Briefings ready for design\Images\Positive body image\Credit Andrea Raffin Shuttersto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1258837"/>
            <a:ext cx="5256584" cy="35045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20072" y="4788954"/>
            <a:ext cx="3528392" cy="261610"/>
          </a:xfrm>
          <a:prstGeom prst="rect">
            <a:avLst/>
          </a:prstGeom>
          <a:noFill/>
        </p:spPr>
        <p:txBody>
          <a:bodyPr wrap="square" rtlCol="0">
            <a:spAutoFit/>
          </a:bodyPr>
          <a:lstStyle/>
          <a:p>
            <a:r>
              <a:rPr lang="en-GB" sz="1100" dirty="0" smtClean="0">
                <a:latin typeface="FS Sally" pitchFamily="50" charset="0"/>
              </a:rPr>
              <a:t>Shutterstock – Andrea Raffin</a:t>
            </a:r>
            <a:endParaRPr lang="en-GB" sz="1100" dirty="0">
              <a:latin typeface="FS Sally" pitchFamily="50" charset="0"/>
            </a:endParaRPr>
          </a:p>
        </p:txBody>
      </p:sp>
    </p:spTree>
    <p:extLst>
      <p:ext uri="{BB962C8B-B14F-4D97-AF65-F5344CB8AC3E}">
        <p14:creationId xmlns:p14="http://schemas.microsoft.com/office/powerpoint/2010/main" val="2354921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has the issue been tackled so far?</a:t>
            </a:r>
            <a:endParaRPr lang="en-GB"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46945" y="1059582"/>
            <a:ext cx="5760640" cy="38332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18793" y="4891762"/>
            <a:ext cx="2016943" cy="253916"/>
          </a:xfrm>
          <a:prstGeom prst="rect">
            <a:avLst/>
          </a:prstGeom>
          <a:noFill/>
        </p:spPr>
        <p:txBody>
          <a:bodyPr wrap="square" rtlCol="0">
            <a:spAutoFit/>
          </a:bodyPr>
          <a:lstStyle/>
          <a:p>
            <a:r>
              <a:rPr lang="en-GB" sz="1050" dirty="0" smtClean="0">
                <a:latin typeface="FS Sally" pitchFamily="50" charset="0"/>
              </a:rPr>
              <a:t>pcruciatti/Shutterstock.com</a:t>
            </a:r>
            <a:endParaRPr lang="en-GB" sz="1050" dirty="0">
              <a:latin typeface="FS Sally" pitchFamily="50" charset="0"/>
            </a:endParaRPr>
          </a:p>
        </p:txBody>
      </p:sp>
    </p:spTree>
    <p:extLst>
      <p:ext uri="{BB962C8B-B14F-4D97-AF65-F5344CB8AC3E}">
        <p14:creationId xmlns:p14="http://schemas.microsoft.com/office/powerpoint/2010/main" val="1336732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 in the media</a:t>
            </a:r>
            <a:endParaRPr lang="en-US" dirty="0"/>
          </a:p>
        </p:txBody>
      </p:sp>
      <p:sp>
        <p:nvSpPr>
          <p:cNvPr id="3" name="Content Placeholder 2"/>
          <p:cNvSpPr>
            <a:spLocks noGrp="1"/>
          </p:cNvSpPr>
          <p:nvPr>
            <p:ph idx="1"/>
          </p:nvPr>
        </p:nvSpPr>
        <p:spPr>
          <a:xfrm>
            <a:off x="251520" y="1131590"/>
            <a:ext cx="8650485" cy="3599289"/>
          </a:xfrm>
        </p:spPr>
        <p:txBody>
          <a:bodyPr/>
          <a:lstStyle/>
          <a:p>
            <a:r>
              <a:rPr lang="en-GB" sz="2800" kern="1200" dirty="0">
                <a:solidFill>
                  <a:srgbClr val="5E7803"/>
                </a:solidFill>
              </a:rPr>
              <a:t>Women account for 48% of employees </a:t>
            </a:r>
            <a:r>
              <a:rPr lang="en-GB" sz="2800" kern="1200" dirty="0" smtClean="0">
                <a:solidFill>
                  <a:srgbClr val="5E7803"/>
                </a:solidFill>
              </a:rPr>
              <a:t>across the TV industry compared to </a:t>
            </a:r>
            <a:r>
              <a:rPr lang="en-GB" sz="2800" kern="1200" dirty="0">
                <a:solidFill>
                  <a:srgbClr val="5E7803"/>
                </a:solidFill>
              </a:rPr>
              <a:t>51% of the UK population </a:t>
            </a:r>
            <a:endParaRPr lang="en-GB" sz="2800" kern="1200" dirty="0" smtClean="0">
              <a:solidFill>
                <a:srgbClr val="5E7803"/>
              </a:solidFill>
            </a:endParaRPr>
          </a:p>
          <a:p>
            <a:r>
              <a:rPr lang="en-GB" sz="2800" kern="1200" dirty="0" smtClean="0">
                <a:solidFill>
                  <a:srgbClr val="5E7803"/>
                </a:solidFill>
              </a:rPr>
              <a:t>Disabled </a:t>
            </a:r>
            <a:r>
              <a:rPr lang="en-GB" sz="2800" kern="1200" dirty="0">
                <a:solidFill>
                  <a:srgbClr val="5E7803"/>
                </a:solidFill>
              </a:rPr>
              <a:t>employees make up just 3% of </a:t>
            </a:r>
            <a:r>
              <a:rPr lang="en-GB" sz="2800" kern="1200" dirty="0" smtClean="0">
                <a:solidFill>
                  <a:srgbClr val="5E7803"/>
                </a:solidFill>
              </a:rPr>
              <a:t>employees across the TV industry </a:t>
            </a:r>
            <a:r>
              <a:rPr lang="en-GB" sz="2800" kern="1200" dirty="0">
                <a:solidFill>
                  <a:srgbClr val="5E7803"/>
                </a:solidFill>
              </a:rPr>
              <a:t>compared to 18% of the UK </a:t>
            </a:r>
            <a:r>
              <a:rPr lang="en-GB" sz="2800" kern="1200" dirty="0" smtClean="0">
                <a:solidFill>
                  <a:srgbClr val="5E7803"/>
                </a:solidFill>
              </a:rPr>
              <a:t>population </a:t>
            </a:r>
            <a:r>
              <a:rPr lang="en-US" sz="2800" dirty="0" smtClean="0">
                <a:solidFill>
                  <a:srgbClr val="5E7803"/>
                </a:solidFill>
              </a:rPr>
              <a:t>  </a:t>
            </a:r>
            <a:endParaRPr lang="en-US" sz="2800" dirty="0">
              <a:solidFill>
                <a:srgbClr val="5E7803"/>
              </a:solidFill>
            </a:endParaRPr>
          </a:p>
          <a:p>
            <a:r>
              <a:rPr lang="en-GB" sz="2800" kern="1200" dirty="0" smtClean="0">
                <a:solidFill>
                  <a:srgbClr val="5E7803"/>
                </a:solidFill>
              </a:rPr>
              <a:t>Only </a:t>
            </a:r>
            <a:r>
              <a:rPr lang="en-GB" sz="2800" kern="1200" dirty="0">
                <a:solidFill>
                  <a:srgbClr val="5E7803"/>
                </a:solidFill>
              </a:rPr>
              <a:t>45% of BAME respondents </a:t>
            </a:r>
            <a:r>
              <a:rPr lang="en-GB" sz="2800" kern="1200" dirty="0" smtClean="0">
                <a:solidFill>
                  <a:srgbClr val="5E7803"/>
                </a:solidFill>
              </a:rPr>
              <a:t>agree </a:t>
            </a:r>
            <a:r>
              <a:rPr lang="en-GB" sz="2800" kern="1200" dirty="0">
                <a:solidFill>
                  <a:srgbClr val="5E7803"/>
                </a:solidFill>
              </a:rPr>
              <a:t>that advertising represents the UK’s multicultural </a:t>
            </a:r>
            <a:r>
              <a:rPr lang="en-GB" sz="2800" kern="1200" dirty="0" smtClean="0">
                <a:solidFill>
                  <a:srgbClr val="5E7803"/>
                </a:solidFill>
              </a:rPr>
              <a:t>society</a:t>
            </a:r>
            <a:endParaRPr lang="en-US" sz="2800" dirty="0">
              <a:solidFill>
                <a:srgbClr val="5E7803"/>
              </a:solidFill>
            </a:endParaRPr>
          </a:p>
          <a:p>
            <a:pPr marL="0" indent="0">
              <a:buNone/>
            </a:pPr>
            <a:endParaRPr lang="en-US" dirty="0"/>
          </a:p>
        </p:txBody>
      </p:sp>
    </p:spTree>
    <p:extLst>
      <p:ext uri="{BB962C8B-B14F-4D97-AF65-F5344CB8AC3E}">
        <p14:creationId xmlns:p14="http://schemas.microsoft.com/office/powerpoint/2010/main" val="1496054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01" y="269917"/>
            <a:ext cx="8917199" cy="503899"/>
          </a:xfrm>
        </p:spPr>
        <p:txBody>
          <a:bodyPr/>
          <a:lstStyle/>
          <a:p>
            <a:r>
              <a:rPr lang="en-GB" dirty="0" smtClean="0"/>
              <a:t>How could the WI work on this resolution if it passed? </a:t>
            </a:r>
            <a:endParaRPr lang="en-GB" dirty="0"/>
          </a:p>
        </p:txBody>
      </p:sp>
      <p:sp>
        <p:nvSpPr>
          <p:cNvPr id="3" name="Content Placeholder 2"/>
          <p:cNvSpPr>
            <a:spLocks noGrp="1"/>
          </p:cNvSpPr>
          <p:nvPr>
            <p:ph idx="1"/>
          </p:nvPr>
        </p:nvSpPr>
        <p:spPr>
          <a:xfrm>
            <a:off x="179512" y="1203598"/>
            <a:ext cx="8650485" cy="3599289"/>
          </a:xfrm>
        </p:spPr>
        <p:txBody>
          <a:bodyPr/>
          <a:lstStyle/>
          <a:p>
            <a:endParaRPr lang="en-GB" sz="1800" kern="1200" dirty="0">
              <a:solidFill>
                <a:srgbClr val="5E7803"/>
              </a:solidFill>
            </a:endParaRPr>
          </a:p>
          <a:p>
            <a:r>
              <a:rPr lang="en-GB" sz="1800" dirty="0">
                <a:solidFill>
                  <a:srgbClr val="5E7803"/>
                </a:solidFill>
              </a:rPr>
              <a:t>At a </a:t>
            </a:r>
            <a:r>
              <a:rPr lang="en-GB" sz="1800" b="1" dirty="0"/>
              <a:t>national level</a:t>
            </a:r>
            <a:r>
              <a:rPr lang="en-GB" sz="1800" dirty="0"/>
              <a:t> </a:t>
            </a:r>
            <a:r>
              <a:rPr lang="en-GB" sz="1800" dirty="0">
                <a:solidFill>
                  <a:srgbClr val="5E7803"/>
                </a:solidFill>
              </a:rPr>
              <a:t>the WI could add its voice to the </a:t>
            </a:r>
            <a:r>
              <a:rPr lang="en-GB" sz="1800" i="1" dirty="0">
                <a:solidFill>
                  <a:srgbClr val="5E7803"/>
                </a:solidFill>
              </a:rPr>
              <a:t>Be Real</a:t>
            </a:r>
            <a:r>
              <a:rPr lang="en-GB" sz="1800" dirty="0">
                <a:solidFill>
                  <a:srgbClr val="5E7803"/>
                </a:solidFill>
              </a:rPr>
              <a:t> campaign and put pressure on the industry and government to make more significant changes.  </a:t>
            </a:r>
            <a:endParaRPr lang="en-US" sz="1800" dirty="0">
              <a:solidFill>
                <a:srgbClr val="5E7803"/>
              </a:solidFill>
            </a:endParaRPr>
          </a:p>
          <a:p>
            <a:endParaRPr lang="en-GB" sz="1800" kern="1200" dirty="0">
              <a:solidFill>
                <a:srgbClr val="5E7803"/>
              </a:solidFill>
            </a:endParaRPr>
          </a:p>
          <a:p>
            <a:r>
              <a:rPr lang="en-GB" sz="1800" dirty="0">
                <a:solidFill>
                  <a:srgbClr val="5E7803"/>
                </a:solidFill>
              </a:rPr>
              <a:t>At a</a:t>
            </a:r>
            <a:r>
              <a:rPr lang="en-GB" sz="1800" dirty="0"/>
              <a:t> </a:t>
            </a:r>
            <a:r>
              <a:rPr lang="en-GB" sz="1800" b="1" dirty="0"/>
              <a:t>regional level</a:t>
            </a:r>
            <a:r>
              <a:rPr lang="en-GB" sz="1800" dirty="0"/>
              <a:t> </a:t>
            </a:r>
            <a:r>
              <a:rPr lang="en-GB" sz="1800" dirty="0">
                <a:solidFill>
                  <a:srgbClr val="5E7803"/>
                </a:solidFill>
              </a:rPr>
              <a:t>federations could hold body confidence sessions and training on how to confront these issues with children, grandchildren and friends. </a:t>
            </a:r>
            <a:endParaRPr lang="en-US" sz="1800" dirty="0">
              <a:solidFill>
                <a:srgbClr val="5E7803"/>
              </a:solidFill>
            </a:endParaRPr>
          </a:p>
          <a:p>
            <a:endParaRPr lang="en-GB" sz="1800" kern="1200" dirty="0">
              <a:solidFill>
                <a:srgbClr val="5E7803"/>
              </a:solidFill>
            </a:endParaRPr>
          </a:p>
          <a:p>
            <a:r>
              <a:rPr lang="en-GB" sz="1800" dirty="0">
                <a:solidFill>
                  <a:srgbClr val="5E7803"/>
                </a:solidFill>
              </a:rPr>
              <a:t>At a</a:t>
            </a:r>
            <a:r>
              <a:rPr lang="en-GB" sz="1800" dirty="0"/>
              <a:t> </a:t>
            </a:r>
            <a:r>
              <a:rPr lang="en-GB" sz="1800" b="1" dirty="0"/>
              <a:t>local level</a:t>
            </a:r>
            <a:r>
              <a:rPr lang="en-GB" sz="1800" dirty="0"/>
              <a:t> </a:t>
            </a:r>
            <a:r>
              <a:rPr lang="en-GB" sz="1800" dirty="0">
                <a:solidFill>
                  <a:srgbClr val="5E7803"/>
                </a:solidFill>
              </a:rPr>
              <a:t>WIs could raise awareness of the issue in their local community and highlight what they think needs to change within the industry. WIs could also write to their local media calling for more equal representation. </a:t>
            </a:r>
            <a:endParaRPr lang="en-US" sz="1800" dirty="0">
              <a:solidFill>
                <a:srgbClr val="5E7803"/>
              </a:solidFill>
            </a:endParaRPr>
          </a:p>
        </p:txBody>
      </p:sp>
    </p:spTree>
    <p:extLst>
      <p:ext uri="{BB962C8B-B14F-4D97-AF65-F5344CB8AC3E}">
        <p14:creationId xmlns:p14="http://schemas.microsoft.com/office/powerpoint/2010/main" val="549786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Arguments for the resolution</a:t>
            </a:r>
            <a:endParaRPr lang="en-GB" dirty="0"/>
          </a:p>
        </p:txBody>
      </p:sp>
      <p:sp>
        <p:nvSpPr>
          <p:cNvPr id="3" name="Content Placeholder 2"/>
          <p:cNvSpPr>
            <a:spLocks noGrp="1"/>
          </p:cNvSpPr>
          <p:nvPr>
            <p:ph idx="1"/>
          </p:nvPr>
        </p:nvSpPr>
        <p:spPr>
          <a:xfrm>
            <a:off x="251520" y="1059582"/>
            <a:ext cx="8650485" cy="3599289"/>
          </a:xfrm>
        </p:spPr>
        <p:txBody>
          <a:bodyPr/>
          <a:lstStyle/>
          <a:p>
            <a:pPr lvl="0"/>
            <a:r>
              <a:rPr lang="en-GB" sz="2400" dirty="0">
                <a:solidFill>
                  <a:srgbClr val="5E7803"/>
                </a:solidFill>
              </a:rPr>
              <a:t>The call to action is clear and broad, meaning it would enable the NFWI to work on promoting healthier body images for men and women and greater diversity in the </a:t>
            </a:r>
            <a:r>
              <a:rPr lang="en-GB" sz="2400" dirty="0" smtClean="0">
                <a:solidFill>
                  <a:srgbClr val="5E7803"/>
                </a:solidFill>
              </a:rPr>
              <a:t>media</a:t>
            </a:r>
          </a:p>
          <a:p>
            <a:pPr lvl="0"/>
            <a:endParaRPr lang="en-GB" sz="2400" dirty="0">
              <a:solidFill>
                <a:srgbClr val="5E7803"/>
              </a:solidFill>
            </a:endParaRPr>
          </a:p>
          <a:p>
            <a:pPr lvl="0"/>
            <a:r>
              <a:rPr lang="en-GB" sz="2400" dirty="0" smtClean="0">
                <a:solidFill>
                  <a:srgbClr val="5E7803"/>
                </a:solidFill>
              </a:rPr>
              <a:t>The </a:t>
            </a:r>
            <a:r>
              <a:rPr lang="en-GB" sz="2400" dirty="0">
                <a:solidFill>
                  <a:srgbClr val="5E7803"/>
                </a:solidFill>
              </a:rPr>
              <a:t>resolution is timely with the ongoing rise and interest in celebrity culture and social media. The WI could add a strong voice to these </a:t>
            </a:r>
            <a:r>
              <a:rPr lang="en-GB" sz="2400" dirty="0" smtClean="0">
                <a:solidFill>
                  <a:srgbClr val="5E7803"/>
                </a:solidFill>
              </a:rPr>
              <a:t>discussions</a:t>
            </a:r>
            <a:endParaRPr lang="en-US" sz="2400" dirty="0">
              <a:solidFill>
                <a:srgbClr val="5E7803"/>
              </a:solidFill>
            </a:endParaRPr>
          </a:p>
          <a:p>
            <a:endParaRPr lang="en-GB" dirty="0"/>
          </a:p>
        </p:txBody>
      </p:sp>
    </p:spTree>
    <p:extLst>
      <p:ext uri="{BB962C8B-B14F-4D97-AF65-F5344CB8AC3E}">
        <p14:creationId xmlns:p14="http://schemas.microsoft.com/office/powerpoint/2010/main" val="707245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WI PowerPoint slide master template">
  <a:themeElements>
    <a:clrScheme name="1_theWI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heWI PowerPoint template">
      <a:majorFont>
        <a:latin typeface="Georgia"/>
        <a:ea typeface=""/>
        <a:cs typeface=""/>
      </a:majorFont>
      <a:minorFont>
        <a:latin typeface="FS Sally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514350" rtl="0" eaLnBrk="1" fontAlgn="base" latinLnBrk="0" hangingPunct="1">
          <a:lnSpc>
            <a:spcPct val="100000"/>
          </a:lnSpc>
          <a:spcBef>
            <a:spcPct val="20000"/>
          </a:spcBef>
          <a:spcAft>
            <a:spcPct val="0"/>
          </a:spcAft>
          <a:buClrTx/>
          <a:buSzTx/>
          <a:buFontTx/>
          <a:buNone/>
          <a:tabLst/>
          <a:defRPr kumimoji="0" lang="en-GB" sz="1800" b="0" i="0" u="none" strike="noStrike" cap="none" normalizeH="0" baseline="0" smtClean="0">
            <a:ln>
              <a:noFill/>
            </a:ln>
            <a:solidFill>
              <a:srgbClr val="004236"/>
            </a:solidFill>
            <a:effectLst/>
            <a:latin typeface="Georgia"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514350" rtl="0" eaLnBrk="1" fontAlgn="base" latinLnBrk="0" hangingPunct="1">
          <a:lnSpc>
            <a:spcPct val="100000"/>
          </a:lnSpc>
          <a:spcBef>
            <a:spcPct val="20000"/>
          </a:spcBef>
          <a:spcAft>
            <a:spcPct val="0"/>
          </a:spcAft>
          <a:buClrTx/>
          <a:buSzTx/>
          <a:buFontTx/>
          <a:buNone/>
          <a:tabLst/>
          <a:defRPr kumimoji="0" lang="en-GB" sz="1800" b="0" i="0" u="none" strike="noStrike" cap="none" normalizeH="0" baseline="0" smtClean="0">
            <a:ln>
              <a:noFill/>
            </a:ln>
            <a:solidFill>
              <a:srgbClr val="004236"/>
            </a:solidFill>
            <a:effectLst/>
            <a:latin typeface="Georgia" pitchFamily="18" charset="0"/>
          </a:defRPr>
        </a:defPPr>
      </a:lstStyle>
    </a:lnDef>
  </a:objectDefaults>
  <a:extraClrSchemeLst>
    <a:extraClrScheme>
      <a:clrScheme name="1_theWI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heWI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heWI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heWI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heWI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heWI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heWI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heWI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heWI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heWI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heWI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heWI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1840</Words>
  <Application>Microsoft Office PowerPoint</Application>
  <PresentationFormat>On-screen Show (16:9)</PresentationFormat>
  <Paragraphs>143</Paragraphs>
  <Slides>12</Slides>
  <Notes>12</Notes>
  <HiddenSlides>0</HiddenSlides>
  <MMClips>1</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1_theWI PowerPoint slide master template</vt:lpstr>
      <vt:lpstr>PowerPoint Presentation</vt:lpstr>
      <vt:lpstr>Proposer’s Position </vt:lpstr>
      <vt:lpstr>What is body image? </vt:lpstr>
      <vt:lpstr>How can photos be manipulated? </vt:lpstr>
      <vt:lpstr>What is the impact on individuals? </vt:lpstr>
      <vt:lpstr>How has the issue been tackled so far?</vt:lpstr>
      <vt:lpstr>Diversity in the media</vt:lpstr>
      <vt:lpstr>How could the WI work on this resolution if it passed? </vt:lpstr>
      <vt:lpstr>Arguments for the resolution</vt:lpstr>
      <vt:lpstr>Arguments against the resolution </vt:lpstr>
      <vt:lpstr>Video clip on the issue</vt:lpstr>
      <vt:lpstr>Further information </vt:lpstr>
    </vt:vector>
  </TitlesOfParts>
  <Company>NFWI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Kerri Le Roux-Marx</dc:creator>
  <cp:lastModifiedBy>Public Affairs Temp</cp:lastModifiedBy>
  <cp:revision>44</cp:revision>
  <dcterms:created xsi:type="dcterms:W3CDTF">2016-07-06T12:34:46Z</dcterms:created>
  <dcterms:modified xsi:type="dcterms:W3CDTF">2017-10-24T11:13:08Z</dcterms:modified>
</cp:coreProperties>
</file>