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59" r:id="rId4"/>
    <p:sldId id="262" r:id="rId5"/>
    <p:sldId id="266" r:id="rId6"/>
    <p:sldId id="265" r:id="rId7"/>
    <p:sldId id="261" r:id="rId8"/>
    <p:sldId id="260"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3" autoAdjust="0"/>
    <p:restoredTop sz="75527" autoAdjust="0"/>
  </p:normalViewPr>
  <p:slideViewPr>
    <p:cSldViewPr>
      <p:cViewPr>
        <p:scale>
          <a:sx n="100" d="100"/>
          <a:sy n="100" d="100"/>
        </p:scale>
        <p:origin x="-294" y="102"/>
      </p:cViewPr>
      <p:guideLst>
        <p:guide orient="horz" pos="2160"/>
        <p:guide pos="2880"/>
      </p:guideLst>
    </p:cSldViewPr>
  </p:slideViewPr>
  <p:outlineViewPr>
    <p:cViewPr>
      <p:scale>
        <a:sx n="33" d="100"/>
        <a:sy n="33" d="100"/>
      </p:scale>
      <p:origin x="42"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1A47A0-4F2F-4F1A-89DB-9671018BE74F}" type="datetimeFigureOut">
              <a:rPr lang="en-GB" smtClean="0"/>
              <a:t>25/10/2017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B44B1-2E4A-465B-9790-D356D1BD6FEB}" type="slidenum">
              <a:rPr lang="en-GB" smtClean="0"/>
              <a:t>‹#›</a:t>
            </a:fld>
            <a:endParaRPr lang="en-GB"/>
          </a:p>
        </p:txBody>
      </p:sp>
    </p:spTree>
    <p:extLst>
      <p:ext uri="{BB962C8B-B14F-4D97-AF65-F5344CB8AC3E}">
        <p14:creationId xmlns:p14="http://schemas.microsoft.com/office/powerpoint/2010/main" val="305853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a:t>
            </a:r>
            <a:r>
              <a:rPr lang="en-GB" baseline="0" dirty="0" smtClean="0"/>
              <a:t> out the motion and the title]</a:t>
            </a:r>
          </a:p>
          <a:p>
            <a:endParaRPr lang="en-GB" baseline="0" dirty="0" smtClean="0"/>
          </a:p>
          <a:p>
            <a:r>
              <a:rPr lang="en-GB" dirty="0" smtClean="0"/>
              <a:t>The</a:t>
            </a:r>
            <a:r>
              <a:rPr lang="en-GB" baseline="0" dirty="0" smtClean="0"/>
              <a:t> proposer of this resolution is concerned that modern slavery is a growing problem in the UK and worldwide. </a:t>
            </a:r>
          </a:p>
          <a:p>
            <a:endParaRPr lang="en-GB" baseline="0" dirty="0" smtClean="0"/>
          </a:p>
          <a:p>
            <a:r>
              <a:rPr lang="en-GB" baseline="0" dirty="0" smtClean="0"/>
              <a:t>The resolution aims to encourage and empower every WI member to raise awareness of the issue, learn about the signs of modern slavery and push for more support for those affected.</a:t>
            </a:r>
            <a:endParaRPr lang="en-GB" dirty="0"/>
          </a:p>
        </p:txBody>
      </p:sp>
      <p:sp>
        <p:nvSpPr>
          <p:cNvPr id="4" name="Slide Number Placeholder 3"/>
          <p:cNvSpPr>
            <a:spLocks noGrp="1"/>
          </p:cNvSpPr>
          <p:nvPr>
            <p:ph type="sldNum" sz="quarter" idx="10"/>
          </p:nvPr>
        </p:nvSpPr>
        <p:spPr/>
        <p:txBody>
          <a:bodyPr/>
          <a:lstStyle/>
          <a:p>
            <a:fld id="{9ECB44B1-2E4A-465B-9790-D356D1BD6FEB}" type="slidenum">
              <a:rPr lang="en-GB" smtClean="0"/>
              <a:t>1</a:t>
            </a:fld>
            <a:endParaRPr lang="en-GB"/>
          </a:p>
        </p:txBody>
      </p:sp>
    </p:spTree>
    <p:extLst>
      <p:ext uri="{BB962C8B-B14F-4D97-AF65-F5344CB8AC3E}">
        <p14:creationId xmlns:p14="http://schemas.microsoft.com/office/powerpoint/2010/main" val="128306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10"/>
          </p:nvPr>
        </p:nvSpPr>
        <p:spPr/>
        <p:txBody>
          <a:bodyPr/>
          <a:lstStyle/>
          <a:p>
            <a:fld id="{280E8F88-E7A6-43D6-87E3-0E73CF55C3E8}" type="slidenum">
              <a:rPr lang="en-GB" smtClean="0"/>
              <a:t>10</a:t>
            </a:fld>
            <a:endParaRPr lang="en-GB"/>
          </a:p>
        </p:txBody>
      </p:sp>
    </p:spTree>
    <p:extLst>
      <p:ext uri="{BB962C8B-B14F-4D97-AF65-F5344CB8AC3E}">
        <p14:creationId xmlns:p14="http://schemas.microsoft.com/office/powerpoint/2010/main" val="2201186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smtClean="0"/>
              <a:t>[Read from the slide]</a:t>
            </a:r>
            <a:endParaRPr lang="en-GB" i="0" dirty="0"/>
          </a:p>
        </p:txBody>
      </p:sp>
      <p:sp>
        <p:nvSpPr>
          <p:cNvPr id="4" name="Slide Number Placeholder 3"/>
          <p:cNvSpPr>
            <a:spLocks noGrp="1"/>
          </p:cNvSpPr>
          <p:nvPr>
            <p:ph type="sldNum" sz="quarter" idx="10"/>
          </p:nvPr>
        </p:nvSpPr>
        <p:spPr/>
        <p:txBody>
          <a:bodyPr/>
          <a:lstStyle/>
          <a:p>
            <a:fld id="{280E8F88-E7A6-43D6-87E3-0E73CF55C3E8}" type="slidenum">
              <a:rPr lang="en-GB" smtClean="0"/>
              <a:t>2</a:t>
            </a:fld>
            <a:endParaRPr lang="en-GB"/>
          </a:p>
        </p:txBody>
      </p:sp>
    </p:spTree>
    <p:extLst>
      <p:ext uri="{BB962C8B-B14F-4D97-AF65-F5344CB8AC3E}">
        <p14:creationId xmlns:p14="http://schemas.microsoft.com/office/powerpoint/2010/main" val="2201186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[Read from the slide]</a:t>
            </a:r>
            <a:endParaRPr lang="en-GB" sz="1200" kern="1200" dirty="0" smtClean="0">
              <a:solidFill>
                <a:schemeClr val="tx1"/>
              </a:solidFill>
              <a:effectLst/>
              <a:latin typeface="+mn-lt"/>
              <a:ea typeface="+mn-ea"/>
              <a:cs typeface="+mn-cs"/>
            </a:endParaRPr>
          </a:p>
          <a:p>
            <a:endParaRPr lang="en-GB" dirty="0" smtClean="0">
              <a:effectLst/>
            </a:endParaRPr>
          </a:p>
          <a:p>
            <a:endParaRPr lang="en-GB" i="0" dirty="0"/>
          </a:p>
        </p:txBody>
      </p:sp>
      <p:sp>
        <p:nvSpPr>
          <p:cNvPr id="4" name="Slide Number Placeholder 3"/>
          <p:cNvSpPr>
            <a:spLocks noGrp="1"/>
          </p:cNvSpPr>
          <p:nvPr>
            <p:ph type="sldNum" sz="quarter" idx="10"/>
          </p:nvPr>
        </p:nvSpPr>
        <p:spPr/>
        <p:txBody>
          <a:bodyPr/>
          <a:lstStyle/>
          <a:p>
            <a:fld id="{280E8F88-E7A6-43D6-87E3-0E73CF55C3E8}" type="slidenum">
              <a:rPr lang="en-GB" smtClean="0"/>
              <a:t>3</a:t>
            </a:fld>
            <a:endParaRPr lang="en-GB"/>
          </a:p>
        </p:txBody>
      </p:sp>
    </p:spTree>
    <p:extLst>
      <p:ext uri="{BB962C8B-B14F-4D97-AF65-F5344CB8AC3E}">
        <p14:creationId xmlns:p14="http://schemas.microsoft.com/office/powerpoint/2010/main" val="2201186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smtClean="0"/>
              <a:t>[Read from</a:t>
            </a:r>
            <a:r>
              <a:rPr lang="en-GB" i="0" baseline="0" dirty="0" smtClean="0"/>
              <a:t> the slide]</a:t>
            </a:r>
            <a:endParaRPr lang="en-GB" i="0" dirty="0"/>
          </a:p>
        </p:txBody>
      </p:sp>
      <p:sp>
        <p:nvSpPr>
          <p:cNvPr id="4" name="Slide Number Placeholder 3"/>
          <p:cNvSpPr>
            <a:spLocks noGrp="1"/>
          </p:cNvSpPr>
          <p:nvPr>
            <p:ph type="sldNum" sz="quarter" idx="10"/>
          </p:nvPr>
        </p:nvSpPr>
        <p:spPr/>
        <p:txBody>
          <a:bodyPr/>
          <a:lstStyle/>
          <a:p>
            <a:fld id="{280E8F88-E7A6-43D6-87E3-0E73CF55C3E8}" type="slidenum">
              <a:rPr lang="en-GB" smtClean="0"/>
              <a:t>4</a:t>
            </a:fld>
            <a:endParaRPr lang="en-GB"/>
          </a:p>
        </p:txBody>
      </p:sp>
    </p:spTree>
    <p:extLst>
      <p:ext uri="{BB962C8B-B14F-4D97-AF65-F5344CB8AC3E}">
        <p14:creationId xmlns:p14="http://schemas.microsoft.com/office/powerpoint/2010/main" val="2201186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i="0" dirty="0" smtClean="0"/>
              <a:t>In 2015 the UK passed the Modern</a:t>
            </a:r>
            <a:r>
              <a:rPr lang="en-GB" i="0" baseline="0" dirty="0" smtClean="0"/>
              <a:t> Slavery Act which made a number of changes to make prosecuting traffickers easier and to increase sentences for those crimes.</a:t>
            </a:r>
          </a:p>
          <a:p>
            <a:pPr marL="171450" indent="-171450">
              <a:buFont typeface="Arial" panose="020B0604020202020204" pitchFamily="34" charset="0"/>
              <a:buChar char="•"/>
            </a:pPr>
            <a:endParaRPr lang="en-GB" i="0" baseline="0" dirty="0" smtClean="0"/>
          </a:p>
          <a:p>
            <a:pPr marL="171450" indent="-171450">
              <a:buFont typeface="Arial" panose="020B0604020202020204" pitchFamily="34" charset="0"/>
              <a:buChar char="•"/>
            </a:pPr>
            <a:r>
              <a:rPr lang="en-GB" i="0" baseline="0" dirty="0" smtClean="0"/>
              <a:t>It also requires big businesses to report on how they tackle slavery in their global supply chains and established a UK Anti-Slavery Commissioner to oversee the UK’s policies.</a:t>
            </a:r>
          </a:p>
          <a:p>
            <a:pPr marL="171450" indent="-171450">
              <a:buFont typeface="Arial" panose="020B0604020202020204" pitchFamily="34" charset="0"/>
              <a:buChar char="•"/>
            </a:pPr>
            <a:endParaRPr lang="en-GB" i="0" baseline="0" dirty="0" smtClean="0"/>
          </a:p>
          <a:p>
            <a:pPr marL="171450" indent="-171450">
              <a:buFont typeface="Arial" panose="020B0604020202020204" pitchFamily="34" charset="0"/>
              <a:buChar char="•"/>
            </a:pPr>
            <a:r>
              <a:rPr lang="en-GB" i="0" baseline="0" dirty="0" smtClean="0"/>
              <a:t>However, the Act has been criticised for focusing too heavily on policing and not providing protection for victims.</a:t>
            </a:r>
          </a:p>
          <a:p>
            <a:pPr marL="171450" indent="-171450">
              <a:buFont typeface="Arial" panose="020B0604020202020204" pitchFamily="34" charset="0"/>
              <a:buChar char="•"/>
            </a:pPr>
            <a:endParaRPr lang="en-GB" i="0" baseline="0" dirty="0" smtClean="0"/>
          </a:p>
          <a:p>
            <a:pPr marL="171450" indent="-171450">
              <a:buFont typeface="Arial" panose="020B0604020202020204" pitchFamily="34" charset="0"/>
              <a:buChar char="•"/>
            </a:pPr>
            <a:r>
              <a:rPr lang="en-GB" i="0" baseline="0" dirty="0" smtClean="0"/>
              <a:t>Protection and support for victims is patchy and there is no system of long-term support for them.</a:t>
            </a:r>
          </a:p>
          <a:p>
            <a:pPr marL="171450" indent="-171450">
              <a:buFont typeface="Arial" panose="020B0604020202020204" pitchFamily="34" charset="0"/>
              <a:buChar char="•"/>
            </a:pPr>
            <a:endParaRPr lang="en-GB" i="0" baseline="0" dirty="0" smtClean="0"/>
          </a:p>
          <a:p>
            <a:pPr marL="171450" indent="-171450">
              <a:buFont typeface="Arial" panose="020B0604020202020204" pitchFamily="34" charset="0"/>
              <a:buChar char="•"/>
            </a:pPr>
            <a:r>
              <a:rPr lang="en-GB" i="0" baseline="0" dirty="0" smtClean="0"/>
              <a:t>There are still cases where victims are not believed or are treated as criminals.</a:t>
            </a:r>
          </a:p>
          <a:p>
            <a:pPr marL="171450" indent="-171450">
              <a:buFont typeface="Arial" panose="020B0604020202020204" pitchFamily="34" charset="0"/>
              <a:buChar char="•"/>
            </a:pPr>
            <a:endParaRPr lang="en-GB" i="0" baseline="0" dirty="0" smtClean="0"/>
          </a:p>
          <a:p>
            <a:pPr marL="171450" indent="-171450">
              <a:buFont typeface="Arial" panose="020B0604020202020204" pitchFamily="34" charset="0"/>
              <a:buChar char="•"/>
            </a:pPr>
            <a:r>
              <a:rPr lang="en-GB" i="0" baseline="0" dirty="0" smtClean="0"/>
              <a:t>The police also need more resources to investigate these crimes.</a:t>
            </a:r>
            <a:endParaRPr lang="en-GB" i="0" dirty="0"/>
          </a:p>
        </p:txBody>
      </p:sp>
      <p:sp>
        <p:nvSpPr>
          <p:cNvPr id="4" name="Slide Number Placeholder 3"/>
          <p:cNvSpPr>
            <a:spLocks noGrp="1"/>
          </p:cNvSpPr>
          <p:nvPr>
            <p:ph type="sldNum" sz="quarter" idx="10"/>
          </p:nvPr>
        </p:nvSpPr>
        <p:spPr/>
        <p:txBody>
          <a:bodyPr/>
          <a:lstStyle/>
          <a:p>
            <a:fld id="{280E8F88-E7A6-43D6-87E3-0E73CF55C3E8}" type="slidenum">
              <a:rPr lang="en-GB" smtClean="0"/>
              <a:t>5</a:t>
            </a:fld>
            <a:endParaRPr lang="en-GB"/>
          </a:p>
        </p:txBody>
      </p:sp>
    </p:spTree>
    <p:extLst>
      <p:ext uri="{BB962C8B-B14F-4D97-AF65-F5344CB8AC3E}">
        <p14:creationId xmlns:p14="http://schemas.microsoft.com/office/powerpoint/2010/main" val="2201186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i="0" dirty="0" smtClean="0"/>
              <a:t>In spring 2017 the Work and Pensions Committee in Parliament found</a:t>
            </a:r>
            <a:r>
              <a:rPr lang="en-GB" i="0" baseline="0" dirty="0" smtClean="0"/>
              <a:t> support for victims lacking. It found that some victims face destitution or even a return to their enslavers because they cannot access ongoing support.</a:t>
            </a:r>
          </a:p>
          <a:p>
            <a:pPr marL="0" indent="0">
              <a:buFont typeface="Arial" panose="020B0604020202020204" pitchFamily="34" charset="0"/>
              <a:buNone/>
            </a:pPr>
            <a:endParaRPr lang="en-GB" i="0" baseline="0" dirty="0" smtClean="0"/>
          </a:p>
          <a:p>
            <a:pPr marL="171450" indent="-171450">
              <a:buFont typeface="Arial" panose="020B0604020202020204" pitchFamily="34" charset="0"/>
              <a:buChar char="•"/>
            </a:pPr>
            <a:r>
              <a:rPr lang="en-GB" i="0" baseline="0" dirty="0" smtClean="0"/>
              <a:t>Their report called for victims to be allowed longer to recover, to receive financial support and that they should not be required to leave safe house accommodation until a plan for ongoing support is put in place.</a:t>
            </a:r>
          </a:p>
          <a:p>
            <a:pPr marL="171450" indent="-171450">
              <a:buFont typeface="Arial" panose="020B0604020202020204" pitchFamily="34" charset="0"/>
              <a:buChar char="•"/>
            </a:pPr>
            <a:endParaRPr lang="en-GB" i="0" baseline="0" dirty="0" smtClean="0"/>
          </a:p>
          <a:p>
            <a:pPr marL="171450" indent="-171450">
              <a:buFont typeface="Arial" panose="020B0604020202020204" pitchFamily="34" charset="0"/>
              <a:buChar char="•"/>
            </a:pPr>
            <a:r>
              <a:rPr lang="en-GB" i="0" baseline="0" dirty="0" smtClean="0"/>
              <a:t>In October the government launched the Business Against Slavery Forum which aims to speed up business action to remove slavery from supply chains.</a:t>
            </a:r>
          </a:p>
          <a:p>
            <a:pPr marL="171450" indent="-171450">
              <a:buFont typeface="Arial" panose="020B0604020202020204" pitchFamily="34" charset="0"/>
              <a:buChar char="•"/>
            </a:pPr>
            <a:endParaRPr lang="en-GB" i="0" baseline="0" dirty="0" smtClean="0"/>
          </a:p>
          <a:p>
            <a:pPr marL="171450" indent="-171450">
              <a:buFont typeface="Arial" panose="020B0604020202020204" pitchFamily="34" charset="0"/>
              <a:buChar char="•"/>
            </a:pPr>
            <a:r>
              <a:rPr lang="en-GB" i="0" baseline="0" dirty="0" smtClean="0"/>
              <a:t>The Salvation Army, which is contracted to provide support to victims of modern slavery found a 300% increase in the number of victims who needed support.</a:t>
            </a:r>
            <a:endParaRPr lang="en-GB" i="0" dirty="0"/>
          </a:p>
        </p:txBody>
      </p:sp>
      <p:sp>
        <p:nvSpPr>
          <p:cNvPr id="4" name="Slide Number Placeholder 3"/>
          <p:cNvSpPr>
            <a:spLocks noGrp="1"/>
          </p:cNvSpPr>
          <p:nvPr>
            <p:ph type="sldNum" sz="quarter" idx="10"/>
          </p:nvPr>
        </p:nvSpPr>
        <p:spPr/>
        <p:txBody>
          <a:bodyPr/>
          <a:lstStyle/>
          <a:p>
            <a:fld id="{280E8F88-E7A6-43D6-87E3-0E73CF55C3E8}" type="slidenum">
              <a:rPr lang="en-GB" smtClean="0"/>
              <a:t>6</a:t>
            </a:fld>
            <a:endParaRPr lang="en-GB"/>
          </a:p>
        </p:txBody>
      </p:sp>
    </p:spTree>
    <p:extLst>
      <p:ext uri="{BB962C8B-B14F-4D97-AF65-F5344CB8AC3E}">
        <p14:creationId xmlns:p14="http://schemas.microsoft.com/office/powerpoint/2010/main" val="2201186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 full campaign plan would be developed by the NFWI if the resolution is passed, taking into account developments since then.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Here are some ways the WI could consider working on this issue if it was passed. </a:t>
            </a:r>
          </a:p>
          <a:p>
            <a:endParaRPr lang="en-GB" i="0" dirty="0" smtClean="0"/>
          </a:p>
          <a:p>
            <a:r>
              <a:rPr lang="en-GB" i="0" dirty="0" smtClean="0"/>
              <a:t>[Read </a:t>
            </a:r>
            <a:r>
              <a:rPr lang="en-GB" i="0" dirty="0" smtClean="0"/>
              <a:t>out </a:t>
            </a:r>
            <a:r>
              <a:rPr lang="en-GB" i="0" dirty="0" smtClean="0"/>
              <a:t>points from the slide]</a:t>
            </a:r>
            <a:endParaRPr lang="en-GB" i="0" dirty="0"/>
          </a:p>
        </p:txBody>
      </p:sp>
      <p:sp>
        <p:nvSpPr>
          <p:cNvPr id="4" name="Slide Number Placeholder 3"/>
          <p:cNvSpPr>
            <a:spLocks noGrp="1"/>
          </p:cNvSpPr>
          <p:nvPr>
            <p:ph type="sldNum" sz="quarter" idx="10"/>
          </p:nvPr>
        </p:nvSpPr>
        <p:spPr/>
        <p:txBody>
          <a:bodyPr/>
          <a:lstStyle/>
          <a:p>
            <a:fld id="{280E8F88-E7A6-43D6-87E3-0E73CF55C3E8}" type="slidenum">
              <a:rPr lang="en-GB" smtClean="0"/>
              <a:t>7</a:t>
            </a:fld>
            <a:endParaRPr lang="en-GB"/>
          </a:p>
        </p:txBody>
      </p:sp>
    </p:spTree>
    <p:extLst>
      <p:ext uri="{BB962C8B-B14F-4D97-AF65-F5344CB8AC3E}">
        <p14:creationId xmlns:p14="http://schemas.microsoft.com/office/powerpoint/2010/main" val="2201186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smtClean="0"/>
              <a:t>There are various arguments for the resolution,</a:t>
            </a:r>
            <a:r>
              <a:rPr lang="en-GB" i="0" baseline="0" dirty="0" smtClean="0"/>
              <a:t> which we can debate after this presentation. </a:t>
            </a:r>
          </a:p>
          <a:p>
            <a:endParaRPr lang="en-GB" i="0" baseline="0" dirty="0" smtClean="0"/>
          </a:p>
          <a:p>
            <a:r>
              <a:rPr lang="en-GB" i="0" baseline="0" dirty="0" smtClean="0"/>
              <a:t>Two main ones are [read slide]</a:t>
            </a:r>
          </a:p>
        </p:txBody>
      </p:sp>
      <p:sp>
        <p:nvSpPr>
          <p:cNvPr id="4" name="Slide Number Placeholder 3"/>
          <p:cNvSpPr>
            <a:spLocks noGrp="1"/>
          </p:cNvSpPr>
          <p:nvPr>
            <p:ph type="sldNum" sz="quarter" idx="10"/>
          </p:nvPr>
        </p:nvSpPr>
        <p:spPr/>
        <p:txBody>
          <a:bodyPr/>
          <a:lstStyle/>
          <a:p>
            <a:fld id="{280E8F88-E7A6-43D6-87E3-0E73CF55C3E8}" type="slidenum">
              <a:rPr lang="en-GB" smtClean="0"/>
              <a:t>8</a:t>
            </a:fld>
            <a:endParaRPr lang="en-GB"/>
          </a:p>
        </p:txBody>
      </p:sp>
    </p:spTree>
    <p:extLst>
      <p:ext uri="{BB962C8B-B14F-4D97-AF65-F5344CB8AC3E}">
        <p14:creationId xmlns:p14="http://schemas.microsoft.com/office/powerpoint/2010/main" val="2201186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smtClean="0"/>
              <a:t>And here are the arguments agains</a:t>
            </a:r>
            <a:r>
              <a:rPr lang="en-GB" i="0" baseline="0" dirty="0" smtClean="0"/>
              <a:t>t the resolution [read </a:t>
            </a:r>
            <a:r>
              <a:rPr lang="en-GB" i="0" baseline="0" dirty="0" smtClean="0"/>
              <a:t>slide]</a:t>
            </a:r>
            <a:endParaRPr lang="en-GB" i="0" dirty="0" smtClean="0"/>
          </a:p>
        </p:txBody>
      </p:sp>
      <p:sp>
        <p:nvSpPr>
          <p:cNvPr id="4" name="Slide Number Placeholder 3"/>
          <p:cNvSpPr>
            <a:spLocks noGrp="1"/>
          </p:cNvSpPr>
          <p:nvPr>
            <p:ph type="sldNum" sz="quarter" idx="10"/>
          </p:nvPr>
        </p:nvSpPr>
        <p:spPr/>
        <p:txBody>
          <a:bodyPr/>
          <a:lstStyle/>
          <a:p>
            <a:fld id="{280E8F88-E7A6-43D6-87E3-0E73CF55C3E8}" type="slidenum">
              <a:rPr lang="en-GB" smtClean="0"/>
              <a:t>9</a:t>
            </a:fld>
            <a:endParaRPr lang="en-GB"/>
          </a:p>
        </p:txBody>
      </p:sp>
    </p:spTree>
    <p:extLst>
      <p:ext uri="{BB962C8B-B14F-4D97-AF65-F5344CB8AC3E}">
        <p14:creationId xmlns:p14="http://schemas.microsoft.com/office/powerpoint/2010/main" val="2201186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1403554-ED2D-427F-AC38-4B01C76FCD21}" type="datetimeFigureOut">
              <a:rPr lang="en-GB" smtClean="0"/>
              <a:t>25/10/2017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7FDAF0-F1E5-4AA7-9075-1C61C4725228}" type="slidenum">
              <a:rPr lang="en-GB" smtClean="0"/>
              <a:t>‹#›</a:t>
            </a:fld>
            <a:endParaRPr lang="en-GB"/>
          </a:p>
        </p:txBody>
      </p:sp>
    </p:spTree>
    <p:extLst>
      <p:ext uri="{BB962C8B-B14F-4D97-AF65-F5344CB8AC3E}">
        <p14:creationId xmlns:p14="http://schemas.microsoft.com/office/powerpoint/2010/main" val="1800824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403554-ED2D-427F-AC38-4B01C76FCD21}" type="datetimeFigureOut">
              <a:rPr lang="en-GB" smtClean="0"/>
              <a:t>25/10/2017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7FDAF0-F1E5-4AA7-9075-1C61C4725228}" type="slidenum">
              <a:rPr lang="en-GB" smtClean="0"/>
              <a:t>‹#›</a:t>
            </a:fld>
            <a:endParaRPr lang="en-GB"/>
          </a:p>
        </p:txBody>
      </p:sp>
    </p:spTree>
    <p:extLst>
      <p:ext uri="{BB962C8B-B14F-4D97-AF65-F5344CB8AC3E}">
        <p14:creationId xmlns:p14="http://schemas.microsoft.com/office/powerpoint/2010/main" val="3859086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403554-ED2D-427F-AC38-4B01C76FCD21}" type="datetimeFigureOut">
              <a:rPr lang="en-GB" smtClean="0"/>
              <a:t>25/10/2017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7FDAF0-F1E5-4AA7-9075-1C61C4725228}" type="slidenum">
              <a:rPr lang="en-GB" smtClean="0"/>
              <a:t>‹#›</a:t>
            </a:fld>
            <a:endParaRPr lang="en-GB"/>
          </a:p>
        </p:txBody>
      </p:sp>
    </p:spTree>
    <p:extLst>
      <p:ext uri="{BB962C8B-B14F-4D97-AF65-F5344CB8AC3E}">
        <p14:creationId xmlns:p14="http://schemas.microsoft.com/office/powerpoint/2010/main" val="2595346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403554-ED2D-427F-AC38-4B01C76FCD21}" type="datetimeFigureOut">
              <a:rPr lang="en-GB" smtClean="0"/>
              <a:t>25/10/2017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7FDAF0-F1E5-4AA7-9075-1C61C4725228}" type="slidenum">
              <a:rPr lang="en-GB" smtClean="0"/>
              <a:t>‹#›</a:t>
            </a:fld>
            <a:endParaRPr lang="en-GB"/>
          </a:p>
        </p:txBody>
      </p:sp>
    </p:spTree>
    <p:extLst>
      <p:ext uri="{BB962C8B-B14F-4D97-AF65-F5344CB8AC3E}">
        <p14:creationId xmlns:p14="http://schemas.microsoft.com/office/powerpoint/2010/main" val="2929869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403554-ED2D-427F-AC38-4B01C76FCD21}" type="datetimeFigureOut">
              <a:rPr lang="en-GB" smtClean="0"/>
              <a:t>25/10/2017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7FDAF0-F1E5-4AA7-9075-1C61C4725228}" type="slidenum">
              <a:rPr lang="en-GB" smtClean="0"/>
              <a:t>‹#›</a:t>
            </a:fld>
            <a:endParaRPr lang="en-GB"/>
          </a:p>
        </p:txBody>
      </p:sp>
    </p:spTree>
    <p:extLst>
      <p:ext uri="{BB962C8B-B14F-4D97-AF65-F5344CB8AC3E}">
        <p14:creationId xmlns:p14="http://schemas.microsoft.com/office/powerpoint/2010/main" val="471566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1403554-ED2D-427F-AC38-4B01C76FCD21}" type="datetimeFigureOut">
              <a:rPr lang="en-GB" smtClean="0"/>
              <a:t>25/10/2017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7FDAF0-F1E5-4AA7-9075-1C61C4725228}" type="slidenum">
              <a:rPr lang="en-GB" smtClean="0"/>
              <a:t>‹#›</a:t>
            </a:fld>
            <a:endParaRPr lang="en-GB"/>
          </a:p>
        </p:txBody>
      </p:sp>
    </p:spTree>
    <p:extLst>
      <p:ext uri="{BB962C8B-B14F-4D97-AF65-F5344CB8AC3E}">
        <p14:creationId xmlns:p14="http://schemas.microsoft.com/office/powerpoint/2010/main" val="4173964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1403554-ED2D-427F-AC38-4B01C76FCD21}" type="datetimeFigureOut">
              <a:rPr lang="en-GB" smtClean="0"/>
              <a:t>25/10/2017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7FDAF0-F1E5-4AA7-9075-1C61C4725228}" type="slidenum">
              <a:rPr lang="en-GB" smtClean="0"/>
              <a:t>‹#›</a:t>
            </a:fld>
            <a:endParaRPr lang="en-GB"/>
          </a:p>
        </p:txBody>
      </p:sp>
    </p:spTree>
    <p:extLst>
      <p:ext uri="{BB962C8B-B14F-4D97-AF65-F5344CB8AC3E}">
        <p14:creationId xmlns:p14="http://schemas.microsoft.com/office/powerpoint/2010/main" val="3096055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1403554-ED2D-427F-AC38-4B01C76FCD21}" type="datetimeFigureOut">
              <a:rPr lang="en-GB" smtClean="0"/>
              <a:t>25/10/2017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7FDAF0-F1E5-4AA7-9075-1C61C4725228}" type="slidenum">
              <a:rPr lang="en-GB" smtClean="0"/>
              <a:t>‹#›</a:t>
            </a:fld>
            <a:endParaRPr lang="en-GB"/>
          </a:p>
        </p:txBody>
      </p:sp>
    </p:spTree>
    <p:extLst>
      <p:ext uri="{BB962C8B-B14F-4D97-AF65-F5344CB8AC3E}">
        <p14:creationId xmlns:p14="http://schemas.microsoft.com/office/powerpoint/2010/main" val="884631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403554-ED2D-427F-AC38-4B01C76FCD21}" type="datetimeFigureOut">
              <a:rPr lang="en-GB" smtClean="0"/>
              <a:t>25/10/2017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7FDAF0-F1E5-4AA7-9075-1C61C4725228}" type="slidenum">
              <a:rPr lang="en-GB" smtClean="0"/>
              <a:t>‹#›</a:t>
            </a:fld>
            <a:endParaRPr lang="en-GB"/>
          </a:p>
        </p:txBody>
      </p:sp>
    </p:spTree>
    <p:extLst>
      <p:ext uri="{BB962C8B-B14F-4D97-AF65-F5344CB8AC3E}">
        <p14:creationId xmlns:p14="http://schemas.microsoft.com/office/powerpoint/2010/main" val="1168119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403554-ED2D-427F-AC38-4B01C76FCD21}" type="datetimeFigureOut">
              <a:rPr lang="en-GB" smtClean="0"/>
              <a:t>25/10/2017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7FDAF0-F1E5-4AA7-9075-1C61C4725228}" type="slidenum">
              <a:rPr lang="en-GB" smtClean="0"/>
              <a:t>‹#›</a:t>
            </a:fld>
            <a:endParaRPr lang="en-GB"/>
          </a:p>
        </p:txBody>
      </p:sp>
    </p:spTree>
    <p:extLst>
      <p:ext uri="{BB962C8B-B14F-4D97-AF65-F5344CB8AC3E}">
        <p14:creationId xmlns:p14="http://schemas.microsoft.com/office/powerpoint/2010/main" val="2135866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403554-ED2D-427F-AC38-4B01C76FCD21}" type="datetimeFigureOut">
              <a:rPr lang="en-GB" smtClean="0"/>
              <a:t>25/10/2017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7FDAF0-F1E5-4AA7-9075-1C61C4725228}" type="slidenum">
              <a:rPr lang="en-GB" smtClean="0"/>
              <a:t>‹#›</a:t>
            </a:fld>
            <a:endParaRPr lang="en-GB"/>
          </a:p>
        </p:txBody>
      </p:sp>
    </p:spTree>
    <p:extLst>
      <p:ext uri="{BB962C8B-B14F-4D97-AF65-F5344CB8AC3E}">
        <p14:creationId xmlns:p14="http://schemas.microsoft.com/office/powerpoint/2010/main" val="2356711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403554-ED2D-427F-AC38-4B01C76FCD21}" type="datetimeFigureOut">
              <a:rPr lang="en-GB" smtClean="0"/>
              <a:t>25/10/2017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FDAF0-F1E5-4AA7-9075-1C61C4725228}" type="slidenum">
              <a:rPr lang="en-GB" smtClean="0"/>
              <a:t>‹#›</a:t>
            </a:fld>
            <a:endParaRPr lang="en-GB"/>
          </a:p>
        </p:txBody>
      </p:sp>
    </p:spTree>
    <p:extLst>
      <p:ext uri="{BB962C8B-B14F-4D97-AF65-F5344CB8AC3E}">
        <p14:creationId xmlns:p14="http://schemas.microsoft.com/office/powerpoint/2010/main" val="2496130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hewi.org.uk/campaigns" TargetMode="External"/><Relationship Id="rId7"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salvationarmy.org.uk/" TargetMode="External"/><Relationship Id="rId5" Type="http://schemas.openxmlformats.org/officeDocument/2006/relationships/hyperlink" Target="http://www.unseen.org/" TargetMode="External"/><Relationship Id="rId4" Type="http://schemas.openxmlformats.org/officeDocument/2006/relationships/hyperlink" Target="mailto:info@antislavery.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latin typeface="Georgia" panose="02040502050405020303" pitchFamily="18" charset="0"/>
              </a:rPr>
              <a:t>Raising awareness of modern slavery in the UK</a:t>
            </a:r>
            <a:endParaRPr lang="en-GB" b="1" dirty="0">
              <a:latin typeface="Georgia" panose="02040502050405020303" pitchFamily="18" charset="0"/>
            </a:endParaRPr>
          </a:p>
        </p:txBody>
      </p:sp>
      <p:sp>
        <p:nvSpPr>
          <p:cNvPr id="3" name="Subtitle 2"/>
          <p:cNvSpPr>
            <a:spLocks noGrp="1"/>
          </p:cNvSpPr>
          <p:nvPr>
            <p:ph type="subTitle" idx="1"/>
          </p:nvPr>
        </p:nvSpPr>
        <p:spPr>
          <a:xfrm>
            <a:off x="755576" y="3886200"/>
            <a:ext cx="7632848" cy="1752600"/>
          </a:xfrm>
        </p:spPr>
        <p:txBody>
          <a:bodyPr>
            <a:noAutofit/>
          </a:bodyPr>
          <a:lstStyle/>
          <a:p>
            <a:pPr>
              <a:lnSpc>
                <a:spcPct val="120000"/>
              </a:lnSpc>
            </a:pPr>
            <a:r>
              <a:rPr lang="en-GB" sz="1800" dirty="0">
                <a:latin typeface="Georgia" panose="02040502050405020303" pitchFamily="18" charset="0"/>
              </a:rPr>
              <a:t>Modern slavery affects thousands of people in the UK every year, and leaves them facing servitude, forced or compulsory labour, sexual exploitation and human trafficking. This meeting calls on every WI and the NFWI to raise awareness of this important issue and to lobby for more effective support for the physical and psychological health of victims of this crime</a:t>
            </a:r>
            <a:r>
              <a:rPr lang="en-GB" sz="1800" dirty="0" smtClean="0">
                <a:latin typeface="Georgia" panose="02040502050405020303" pitchFamily="18" charset="0"/>
              </a:rPr>
              <a:t>.</a:t>
            </a:r>
            <a:endParaRPr lang="en-GB" sz="1800" dirty="0">
              <a:latin typeface="Georgia" panose="02040502050405020303" pitchFamily="18" charset="0"/>
            </a:endParaRPr>
          </a:p>
        </p:txBody>
      </p:sp>
      <p:sp>
        <p:nvSpPr>
          <p:cNvPr id="4" name="Rectangle 3"/>
          <p:cNvSpPr/>
          <p:nvPr/>
        </p:nvSpPr>
        <p:spPr>
          <a:xfrm>
            <a:off x="179512" y="260648"/>
            <a:ext cx="4572000" cy="646331"/>
          </a:xfrm>
          <a:prstGeom prst="rect">
            <a:avLst/>
          </a:prstGeom>
        </p:spPr>
        <p:txBody>
          <a:bodyPr>
            <a:spAutoFit/>
          </a:bodyPr>
          <a:lstStyle/>
          <a:p>
            <a:r>
              <a:rPr lang="en-GB" dirty="0" smtClean="0">
                <a:solidFill>
                  <a:srgbClr val="5E7803"/>
                </a:solidFill>
                <a:latin typeface="Georgia" panose="02040502050405020303" pitchFamily="18" charset="0"/>
              </a:rPr>
              <a:t>National Federation of Women’s Institutes</a:t>
            </a:r>
          </a:p>
          <a:p>
            <a:r>
              <a:rPr lang="en-GB" dirty="0" smtClean="0">
                <a:solidFill>
                  <a:srgbClr val="004236"/>
                </a:solidFill>
                <a:latin typeface="Georgia" panose="02040502050405020303" pitchFamily="18" charset="0"/>
              </a:rPr>
              <a:t>Resolution Shortlist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5616" y="253446"/>
            <a:ext cx="1296164" cy="1008127"/>
          </a:xfrm>
          <a:prstGeom prst="rect">
            <a:avLst/>
          </a:prstGeom>
        </p:spPr>
      </p:pic>
    </p:spTree>
    <p:extLst>
      <p:ext uri="{BB962C8B-B14F-4D97-AF65-F5344CB8AC3E}">
        <p14:creationId xmlns:p14="http://schemas.microsoft.com/office/powerpoint/2010/main" val="4078912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28778"/>
            <a:ext cx="7225307" cy="671865"/>
          </a:xfrm>
        </p:spPr>
        <p:txBody>
          <a:bodyPr>
            <a:normAutofit/>
          </a:bodyPr>
          <a:lstStyle/>
          <a:p>
            <a:r>
              <a:rPr lang="en-GB" sz="3200" b="1" dirty="0" smtClean="0">
                <a:latin typeface="Georgia" panose="02040502050405020303" pitchFamily="18" charset="0"/>
              </a:rPr>
              <a:t>Further information</a:t>
            </a:r>
            <a:endParaRPr lang="en-GB" sz="3200" b="1" dirty="0">
              <a:latin typeface="Georgia" panose="02040502050405020303" pitchFamily="18" charset="0"/>
            </a:endParaRPr>
          </a:p>
        </p:txBody>
      </p:sp>
      <p:sp>
        <p:nvSpPr>
          <p:cNvPr id="3" name="Content Placeholder 2"/>
          <p:cNvSpPr>
            <a:spLocks noGrp="1"/>
          </p:cNvSpPr>
          <p:nvPr>
            <p:ph idx="1"/>
          </p:nvPr>
        </p:nvSpPr>
        <p:spPr>
          <a:xfrm>
            <a:off x="323529" y="1638361"/>
            <a:ext cx="8650485" cy="4799052"/>
          </a:xfrm>
        </p:spPr>
        <p:txBody>
          <a:bodyPr>
            <a:normAutofit/>
          </a:bodyPr>
          <a:lstStyle/>
          <a:p>
            <a:r>
              <a:rPr lang="en-GB" sz="1800" b="1" dirty="0" smtClean="0">
                <a:latin typeface="Georgia" panose="02040502050405020303" pitchFamily="18" charset="0"/>
              </a:rPr>
              <a:t>NFWI Public Affairs Department:</a:t>
            </a:r>
          </a:p>
          <a:p>
            <a:pPr lvl="1"/>
            <a:r>
              <a:rPr lang="en-GB" sz="1800" dirty="0" smtClean="0">
                <a:latin typeface="Georgia" panose="02040502050405020303" pitchFamily="18" charset="0"/>
              </a:rPr>
              <a:t>E: pa@nfwi.org.uk   T: 020 7371 9300</a:t>
            </a:r>
          </a:p>
          <a:p>
            <a:pPr lvl="1"/>
            <a:r>
              <a:rPr lang="en-GB" sz="1800" dirty="0" smtClean="0">
                <a:latin typeface="Georgia" panose="02040502050405020303" pitchFamily="18" charset="0"/>
                <a:hlinkClick r:id="rId3"/>
              </a:rPr>
              <a:t>https://www.thewi.org.uk/campaigns</a:t>
            </a:r>
            <a:r>
              <a:rPr lang="en-GB" sz="1800" dirty="0" smtClean="0">
                <a:latin typeface="Georgia" panose="02040502050405020303" pitchFamily="18" charset="0"/>
              </a:rPr>
              <a:t> 	</a:t>
            </a:r>
          </a:p>
          <a:p>
            <a:endParaRPr lang="en-GB" sz="1800" dirty="0" smtClean="0">
              <a:latin typeface="Georgia" panose="02040502050405020303" pitchFamily="18" charset="0"/>
            </a:endParaRPr>
          </a:p>
          <a:p>
            <a:r>
              <a:rPr lang="en-GB" sz="1800" b="1" dirty="0" smtClean="0">
                <a:latin typeface="Georgia" panose="02040502050405020303" pitchFamily="18" charset="0"/>
              </a:rPr>
              <a:t>Anti-Slavery International</a:t>
            </a:r>
          </a:p>
          <a:p>
            <a:pPr lvl="1"/>
            <a:r>
              <a:rPr lang="de-DE" sz="1400" dirty="0">
                <a:latin typeface="Georgia" panose="02040502050405020303" pitchFamily="18" charset="0"/>
              </a:rPr>
              <a:t>www.antislavery.org</a:t>
            </a:r>
          </a:p>
          <a:p>
            <a:pPr lvl="1"/>
            <a:r>
              <a:rPr lang="de-DE" sz="1400" dirty="0" smtClean="0">
                <a:latin typeface="Georgia" panose="02040502050405020303" pitchFamily="18" charset="0"/>
              </a:rPr>
              <a:t>T</a:t>
            </a:r>
            <a:r>
              <a:rPr lang="de-DE" sz="1400" dirty="0">
                <a:latin typeface="Georgia" panose="02040502050405020303" pitchFamily="18" charset="0"/>
              </a:rPr>
              <a:t>: 020 7501 8920</a:t>
            </a:r>
          </a:p>
          <a:p>
            <a:pPr lvl="1"/>
            <a:r>
              <a:rPr lang="de-DE" sz="1400" dirty="0">
                <a:latin typeface="Georgia" panose="02040502050405020303" pitchFamily="18" charset="0"/>
              </a:rPr>
              <a:t>E: </a:t>
            </a:r>
            <a:r>
              <a:rPr lang="de-DE" sz="1400" dirty="0" smtClean="0">
                <a:latin typeface="Georgia" panose="02040502050405020303" pitchFamily="18" charset="0"/>
                <a:hlinkClick r:id="rId4"/>
              </a:rPr>
              <a:t>info@antislavery.org</a:t>
            </a:r>
            <a:endParaRPr lang="de-DE" sz="1400" dirty="0" smtClean="0">
              <a:latin typeface="Georgia" panose="02040502050405020303" pitchFamily="18" charset="0"/>
            </a:endParaRPr>
          </a:p>
          <a:p>
            <a:pPr marL="457200" lvl="1" indent="0">
              <a:buNone/>
            </a:pPr>
            <a:endParaRPr lang="de-DE" sz="1400" dirty="0" smtClean="0">
              <a:latin typeface="Georgia" panose="02040502050405020303" pitchFamily="18" charset="0"/>
            </a:endParaRPr>
          </a:p>
          <a:p>
            <a:pPr lvl="0"/>
            <a:r>
              <a:rPr lang="en-GB" sz="1800" b="1" dirty="0">
                <a:solidFill>
                  <a:prstClr val="black"/>
                </a:solidFill>
                <a:latin typeface="Georgia" panose="02040502050405020303" pitchFamily="18" charset="0"/>
              </a:rPr>
              <a:t>Unseen</a:t>
            </a:r>
          </a:p>
          <a:p>
            <a:pPr lvl="1"/>
            <a:r>
              <a:rPr lang="en-GB" sz="1400" dirty="0" smtClean="0">
                <a:solidFill>
                  <a:prstClr val="black"/>
                </a:solidFill>
                <a:latin typeface="Georgia" panose="02040502050405020303" pitchFamily="18" charset="0"/>
                <a:hlinkClick r:id="rId5"/>
              </a:rPr>
              <a:t>www.unseen.org</a:t>
            </a:r>
            <a:endParaRPr lang="en-GB" sz="1400" dirty="0" smtClean="0">
              <a:solidFill>
                <a:prstClr val="black"/>
              </a:solidFill>
              <a:latin typeface="Georgia" panose="02040502050405020303" pitchFamily="18" charset="0"/>
            </a:endParaRPr>
          </a:p>
          <a:p>
            <a:pPr marL="457200" lvl="1" indent="0">
              <a:buNone/>
            </a:pPr>
            <a:endParaRPr lang="en-GB" sz="1400" dirty="0">
              <a:solidFill>
                <a:prstClr val="black"/>
              </a:solidFill>
              <a:latin typeface="Georgia" panose="02040502050405020303" pitchFamily="18" charset="0"/>
            </a:endParaRPr>
          </a:p>
          <a:p>
            <a:r>
              <a:rPr lang="en-GB" sz="1800" b="1" dirty="0">
                <a:latin typeface="Georgia" panose="02040502050405020303" pitchFamily="18" charset="0"/>
              </a:rPr>
              <a:t>Salvation Army</a:t>
            </a:r>
          </a:p>
          <a:p>
            <a:pPr lvl="1"/>
            <a:r>
              <a:rPr lang="en-GB" sz="1400" dirty="0">
                <a:latin typeface="Georgia" panose="02040502050405020303" pitchFamily="18" charset="0"/>
                <a:hlinkClick r:id="rId6"/>
              </a:rPr>
              <a:t>www.salvationarmy.org.uk</a:t>
            </a:r>
            <a:endParaRPr lang="en-GB" sz="1400" dirty="0">
              <a:latin typeface="Georgia" panose="02040502050405020303" pitchFamily="18" charset="0"/>
            </a:endParaRPr>
          </a:p>
          <a:p>
            <a:pPr lvl="1"/>
            <a:r>
              <a:rPr lang="de-DE" sz="1400" dirty="0">
                <a:latin typeface="Georgia" panose="02040502050405020303" pitchFamily="18" charset="0"/>
              </a:rPr>
              <a:t>T: 020 7367 4500</a:t>
            </a:r>
          </a:p>
          <a:p>
            <a:pPr lvl="1"/>
            <a:r>
              <a:rPr lang="de-DE" sz="1400" dirty="0">
                <a:latin typeface="Georgia" panose="02040502050405020303" pitchFamily="18" charset="0"/>
              </a:rPr>
              <a:t>E: info@salvationarmy.org.uk</a:t>
            </a:r>
            <a:endParaRPr lang="en-GB" sz="1400" dirty="0">
              <a:latin typeface="Georgia" panose="02040502050405020303" pitchFamily="18" charset="0"/>
            </a:endParaRPr>
          </a:p>
          <a:p>
            <a:pPr marL="457200" lvl="1" indent="0">
              <a:buNone/>
            </a:pPr>
            <a:endParaRPr lang="de-DE" sz="1400" dirty="0">
              <a:latin typeface="Georgia" panose="02040502050405020303" pitchFamily="18" charset="0"/>
            </a:endParaRPr>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75616" y="260648"/>
            <a:ext cx="1296164" cy="1008127"/>
          </a:xfrm>
          <a:prstGeom prst="rect">
            <a:avLst/>
          </a:prstGeom>
        </p:spPr>
      </p:pic>
      <p:cxnSp>
        <p:nvCxnSpPr>
          <p:cNvPr id="8" name="Straight Connector 7"/>
          <p:cNvCxnSpPr/>
          <p:nvPr/>
        </p:nvCxnSpPr>
        <p:spPr>
          <a:xfrm>
            <a:off x="323528" y="1412776"/>
            <a:ext cx="8548252"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436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28778"/>
            <a:ext cx="7225307" cy="671865"/>
          </a:xfrm>
        </p:spPr>
        <p:txBody>
          <a:bodyPr>
            <a:normAutofit/>
          </a:bodyPr>
          <a:lstStyle/>
          <a:p>
            <a:r>
              <a:rPr lang="en-GB" sz="3200" b="1" dirty="0" smtClean="0">
                <a:latin typeface="Georgia" panose="02040502050405020303" pitchFamily="18" charset="0"/>
              </a:rPr>
              <a:t>Outline of presentation</a:t>
            </a:r>
            <a:endParaRPr lang="en-GB" sz="3200" b="1" dirty="0">
              <a:latin typeface="Georgia" panose="02040502050405020303" pitchFamily="18" charset="0"/>
            </a:endParaRPr>
          </a:p>
        </p:txBody>
      </p:sp>
      <p:sp>
        <p:nvSpPr>
          <p:cNvPr id="3" name="Content Placeholder 2"/>
          <p:cNvSpPr>
            <a:spLocks noGrp="1"/>
          </p:cNvSpPr>
          <p:nvPr>
            <p:ph idx="1"/>
          </p:nvPr>
        </p:nvSpPr>
        <p:spPr>
          <a:xfrm>
            <a:off x="323529" y="1638361"/>
            <a:ext cx="8650485" cy="4799052"/>
          </a:xfrm>
        </p:spPr>
        <p:txBody>
          <a:bodyPr/>
          <a:lstStyle/>
          <a:p>
            <a:pPr>
              <a:lnSpc>
                <a:spcPct val="150000"/>
              </a:lnSpc>
            </a:pPr>
            <a:r>
              <a:rPr lang="en-GB" sz="1800" dirty="0" smtClean="0">
                <a:latin typeface="Georgia" panose="02040502050405020303" pitchFamily="18" charset="0"/>
              </a:rPr>
              <a:t>What is modern slavery?</a:t>
            </a:r>
          </a:p>
          <a:p>
            <a:pPr>
              <a:lnSpc>
                <a:spcPct val="150000"/>
              </a:lnSpc>
            </a:pPr>
            <a:r>
              <a:rPr lang="en-GB" sz="1800" dirty="0" smtClean="0">
                <a:latin typeface="Georgia" panose="02040502050405020303" pitchFamily="18" charset="0"/>
              </a:rPr>
              <a:t>The scale of the problem</a:t>
            </a:r>
          </a:p>
          <a:p>
            <a:pPr>
              <a:lnSpc>
                <a:spcPct val="150000"/>
              </a:lnSpc>
            </a:pPr>
            <a:r>
              <a:rPr lang="en-GB" sz="1800" dirty="0" smtClean="0">
                <a:latin typeface="Georgia" panose="02040502050405020303" pitchFamily="18" charset="0"/>
              </a:rPr>
              <a:t>The current situation in the UK</a:t>
            </a:r>
            <a:endParaRPr lang="en-GB" sz="1800" dirty="0" smtClean="0">
              <a:latin typeface="Georgia" panose="02040502050405020303" pitchFamily="18" charset="0"/>
            </a:endParaRPr>
          </a:p>
          <a:p>
            <a:pPr>
              <a:lnSpc>
                <a:spcPct val="150000"/>
              </a:lnSpc>
            </a:pPr>
            <a:r>
              <a:rPr lang="en-GB" sz="1800" dirty="0" smtClean="0">
                <a:latin typeface="Georgia" panose="02040502050405020303" pitchFamily="18" charset="0"/>
              </a:rPr>
              <a:t>How could the WI work on this resolution if it was passed?</a:t>
            </a:r>
          </a:p>
          <a:p>
            <a:pPr>
              <a:lnSpc>
                <a:spcPct val="150000"/>
              </a:lnSpc>
            </a:pPr>
            <a:r>
              <a:rPr lang="en-GB" sz="1800" dirty="0" smtClean="0">
                <a:latin typeface="Georgia" panose="02040502050405020303" pitchFamily="18" charset="0"/>
              </a:rPr>
              <a:t>Arguments for the resolution</a:t>
            </a:r>
          </a:p>
          <a:p>
            <a:pPr>
              <a:lnSpc>
                <a:spcPct val="150000"/>
              </a:lnSpc>
            </a:pPr>
            <a:r>
              <a:rPr lang="en-GB" sz="1800" dirty="0" smtClean="0">
                <a:latin typeface="Georgia" panose="02040502050405020303" pitchFamily="18" charset="0"/>
              </a:rPr>
              <a:t>Arguments against the resolution</a:t>
            </a:r>
          </a:p>
          <a:p>
            <a:pPr>
              <a:lnSpc>
                <a:spcPct val="150000"/>
              </a:lnSpc>
            </a:pPr>
            <a:r>
              <a:rPr lang="en-GB" sz="1800" dirty="0" smtClean="0">
                <a:latin typeface="Georgia" panose="02040502050405020303" pitchFamily="18" charset="0"/>
              </a:rPr>
              <a:t>Further information</a:t>
            </a:r>
          </a:p>
          <a:p>
            <a:pPr>
              <a:lnSpc>
                <a:spcPct val="150000"/>
              </a:lnSpc>
            </a:pPr>
            <a:endParaRPr lang="en-GB" sz="1800" dirty="0" smtClean="0">
              <a:latin typeface="Georgia" panose="02040502050405020303"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5616" y="260648"/>
            <a:ext cx="1296164" cy="1008127"/>
          </a:xfrm>
          <a:prstGeom prst="rect">
            <a:avLst/>
          </a:prstGeom>
        </p:spPr>
      </p:pic>
      <p:cxnSp>
        <p:nvCxnSpPr>
          <p:cNvPr id="8" name="Straight Connector 7"/>
          <p:cNvCxnSpPr/>
          <p:nvPr/>
        </p:nvCxnSpPr>
        <p:spPr>
          <a:xfrm>
            <a:off x="323528" y="1412776"/>
            <a:ext cx="8548252"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28778"/>
            <a:ext cx="7225307" cy="671865"/>
          </a:xfrm>
        </p:spPr>
        <p:txBody>
          <a:bodyPr>
            <a:normAutofit/>
          </a:bodyPr>
          <a:lstStyle/>
          <a:p>
            <a:r>
              <a:rPr lang="en-GB" sz="3200" b="1" dirty="0" smtClean="0">
                <a:latin typeface="Georgia" panose="02040502050405020303" pitchFamily="18" charset="0"/>
              </a:rPr>
              <a:t>What is modern slavery?</a:t>
            </a:r>
            <a:endParaRPr lang="en-GB" sz="3200" b="1" dirty="0">
              <a:latin typeface="Georgia" panose="02040502050405020303" pitchFamily="18" charset="0"/>
            </a:endParaRPr>
          </a:p>
        </p:txBody>
      </p:sp>
      <p:sp>
        <p:nvSpPr>
          <p:cNvPr id="3" name="Content Placeholder 2"/>
          <p:cNvSpPr>
            <a:spLocks noGrp="1"/>
          </p:cNvSpPr>
          <p:nvPr>
            <p:ph idx="1"/>
          </p:nvPr>
        </p:nvSpPr>
        <p:spPr>
          <a:xfrm>
            <a:off x="323529" y="1638361"/>
            <a:ext cx="4680519" cy="4799052"/>
          </a:xfrm>
        </p:spPr>
        <p:txBody>
          <a:bodyPr>
            <a:normAutofit/>
          </a:bodyPr>
          <a:lstStyle/>
          <a:p>
            <a:r>
              <a:rPr lang="en-GB" sz="1600" dirty="0" smtClean="0">
                <a:latin typeface="Georgia" panose="02040502050405020303" pitchFamily="18" charset="0"/>
              </a:rPr>
              <a:t>Modern slavery is a complex crime that takes a number of different forms. </a:t>
            </a:r>
            <a:r>
              <a:rPr lang="en-GB" sz="1600" dirty="0" smtClean="0">
                <a:latin typeface="Georgia" panose="02040502050405020303" pitchFamily="18" charset="0"/>
              </a:rPr>
              <a:t>It includes;</a:t>
            </a:r>
          </a:p>
          <a:p>
            <a:pPr lvl="1"/>
            <a:r>
              <a:rPr lang="en-GB" sz="1600" dirty="0" smtClean="0">
                <a:latin typeface="Georgia" panose="02040502050405020303" pitchFamily="18" charset="0"/>
              </a:rPr>
              <a:t>Slavery</a:t>
            </a:r>
          </a:p>
          <a:p>
            <a:pPr lvl="1"/>
            <a:r>
              <a:rPr lang="en-GB" sz="1600" dirty="0" smtClean="0">
                <a:latin typeface="Georgia" panose="02040502050405020303" pitchFamily="18" charset="0"/>
              </a:rPr>
              <a:t>Servitude</a:t>
            </a:r>
          </a:p>
          <a:p>
            <a:pPr lvl="1"/>
            <a:r>
              <a:rPr lang="en-GB" sz="1600" dirty="0" smtClean="0">
                <a:latin typeface="Georgia" panose="02040502050405020303" pitchFamily="18" charset="0"/>
              </a:rPr>
              <a:t>Forced and compulsory labour</a:t>
            </a:r>
          </a:p>
          <a:p>
            <a:pPr lvl="1"/>
            <a:r>
              <a:rPr lang="en-GB" sz="1600" dirty="0" smtClean="0">
                <a:latin typeface="Georgia" panose="02040502050405020303" pitchFamily="18" charset="0"/>
              </a:rPr>
              <a:t>Human trafficking</a:t>
            </a:r>
          </a:p>
          <a:p>
            <a:pPr marL="457200" lvl="1" indent="0">
              <a:buNone/>
            </a:pPr>
            <a:endParaRPr lang="en-GB" sz="1600" dirty="0" smtClean="0">
              <a:latin typeface="Georgia" panose="02040502050405020303" pitchFamily="18" charset="0"/>
            </a:endParaRPr>
          </a:p>
          <a:p>
            <a:pPr marL="342900" lvl="1" indent="-342900">
              <a:buFont typeface="Arial" panose="020B0604020202020204" pitchFamily="34" charset="0"/>
              <a:buChar char="•"/>
            </a:pPr>
            <a:r>
              <a:rPr lang="en-GB" sz="1600" dirty="0">
                <a:solidFill>
                  <a:prstClr val="black"/>
                </a:solidFill>
                <a:latin typeface="Georgia" panose="02040502050405020303" pitchFamily="18" charset="0"/>
              </a:rPr>
              <a:t>Traffickers and slave drivers coerce, deceive and force individuals into a life of abuse, servitude and inhumane treatment</a:t>
            </a:r>
            <a:r>
              <a:rPr lang="en-GB" sz="1600" dirty="0" smtClean="0">
                <a:solidFill>
                  <a:prstClr val="black"/>
                </a:solidFill>
                <a:latin typeface="Georgia" panose="02040502050405020303" pitchFamily="18" charset="0"/>
              </a:rPr>
              <a:t>.</a:t>
            </a:r>
          </a:p>
          <a:p>
            <a:pPr marL="0" lvl="1" indent="0">
              <a:buNone/>
            </a:pPr>
            <a:endParaRPr lang="en-GB" sz="1600" dirty="0" smtClean="0">
              <a:solidFill>
                <a:prstClr val="black"/>
              </a:solidFill>
              <a:latin typeface="Georgia" panose="02040502050405020303" pitchFamily="18" charset="0"/>
            </a:endParaRPr>
          </a:p>
          <a:p>
            <a:pPr marL="342900" lvl="1" indent="-342900">
              <a:buFont typeface="Arial" panose="020B0604020202020204" pitchFamily="34" charset="0"/>
              <a:buChar char="•"/>
            </a:pPr>
            <a:r>
              <a:rPr lang="en-GB" sz="1600" dirty="0" smtClean="0">
                <a:solidFill>
                  <a:prstClr val="black"/>
                </a:solidFill>
                <a:latin typeface="Georgia" panose="02040502050405020303" pitchFamily="18" charset="0"/>
              </a:rPr>
              <a:t>Victims may be sexually exploited, forced to work for little or no pay or forced to commit criminal activities against their will.</a:t>
            </a:r>
          </a:p>
          <a:p>
            <a:pPr marL="457200" lvl="1" indent="0">
              <a:buNone/>
            </a:pPr>
            <a:endParaRPr lang="en-GB" sz="1600" dirty="0" smtClean="0">
              <a:latin typeface="Georgia" panose="02040502050405020303"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5616" y="260648"/>
            <a:ext cx="1296164" cy="1008127"/>
          </a:xfrm>
          <a:prstGeom prst="rect">
            <a:avLst/>
          </a:prstGeom>
        </p:spPr>
      </p:pic>
      <p:cxnSp>
        <p:nvCxnSpPr>
          <p:cNvPr id="8" name="Straight Connector 7"/>
          <p:cNvCxnSpPr/>
          <p:nvPr/>
        </p:nvCxnSpPr>
        <p:spPr>
          <a:xfrm>
            <a:off x="323528" y="1412776"/>
            <a:ext cx="8548252"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4604" r="24367"/>
          <a:stretch/>
        </p:blipFill>
        <p:spPr>
          <a:xfrm>
            <a:off x="5506169" y="1700808"/>
            <a:ext cx="3127251" cy="4085584"/>
          </a:xfrm>
          <a:prstGeom prst="rect">
            <a:avLst/>
          </a:prstGeom>
        </p:spPr>
      </p:pic>
    </p:spTree>
    <p:extLst>
      <p:ext uri="{BB962C8B-B14F-4D97-AF65-F5344CB8AC3E}">
        <p14:creationId xmlns:p14="http://schemas.microsoft.com/office/powerpoint/2010/main" val="327924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28778"/>
            <a:ext cx="7225307" cy="671865"/>
          </a:xfrm>
        </p:spPr>
        <p:txBody>
          <a:bodyPr>
            <a:normAutofit/>
          </a:bodyPr>
          <a:lstStyle/>
          <a:p>
            <a:r>
              <a:rPr lang="en-GB" sz="3200" b="1" dirty="0" smtClean="0">
                <a:latin typeface="Georgia" panose="02040502050405020303" pitchFamily="18" charset="0"/>
              </a:rPr>
              <a:t>The scale of the problem</a:t>
            </a:r>
            <a:endParaRPr lang="en-GB" sz="3200" b="1" dirty="0">
              <a:latin typeface="Georgia" panose="02040502050405020303"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5616" y="260648"/>
            <a:ext cx="1296164" cy="1008127"/>
          </a:xfrm>
          <a:prstGeom prst="rect">
            <a:avLst/>
          </a:prstGeom>
        </p:spPr>
      </p:pic>
      <p:cxnSp>
        <p:nvCxnSpPr>
          <p:cNvPr id="8" name="Straight Connector 7"/>
          <p:cNvCxnSpPr/>
          <p:nvPr/>
        </p:nvCxnSpPr>
        <p:spPr>
          <a:xfrm>
            <a:off x="323528" y="1412776"/>
            <a:ext cx="8548252"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323529" y="1638361"/>
            <a:ext cx="4680519" cy="47990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smtClean="0">
                <a:latin typeface="Georgia" panose="02040502050405020303" pitchFamily="18" charset="0"/>
              </a:rPr>
              <a:t>Modern slavery crimes are being committed across the UK in many different sectors including;</a:t>
            </a:r>
          </a:p>
          <a:p>
            <a:pPr lvl="1"/>
            <a:r>
              <a:rPr lang="en-GB" sz="1600" dirty="0" smtClean="0">
                <a:latin typeface="Georgia" panose="02040502050405020303" pitchFamily="18" charset="0"/>
              </a:rPr>
              <a:t>Factories</a:t>
            </a:r>
          </a:p>
          <a:p>
            <a:pPr lvl="1"/>
            <a:r>
              <a:rPr lang="en-GB" sz="1600" dirty="0" smtClean="0">
                <a:latin typeface="Georgia" panose="02040502050405020303" pitchFamily="18" charset="0"/>
              </a:rPr>
              <a:t>Fields</a:t>
            </a:r>
          </a:p>
          <a:p>
            <a:pPr lvl="1"/>
            <a:r>
              <a:rPr lang="en-GB" sz="1600" dirty="0" smtClean="0">
                <a:latin typeface="Georgia" panose="02040502050405020303" pitchFamily="18" charset="0"/>
              </a:rPr>
              <a:t>Brothels</a:t>
            </a:r>
          </a:p>
          <a:p>
            <a:pPr lvl="1"/>
            <a:r>
              <a:rPr lang="en-GB" sz="1600" dirty="0" smtClean="0">
                <a:latin typeface="Georgia" panose="02040502050405020303" pitchFamily="18" charset="0"/>
              </a:rPr>
              <a:t>Nail bars</a:t>
            </a:r>
          </a:p>
          <a:p>
            <a:pPr lvl="1"/>
            <a:r>
              <a:rPr lang="en-GB" sz="1600" dirty="0" smtClean="0">
                <a:latin typeface="Georgia" panose="02040502050405020303" pitchFamily="18" charset="0"/>
              </a:rPr>
              <a:t>Within people’s homes</a:t>
            </a:r>
          </a:p>
          <a:p>
            <a:pPr marL="457200" lvl="1" indent="0">
              <a:buFont typeface="Arial" panose="020B0604020202020204" pitchFamily="34" charset="0"/>
              <a:buNone/>
            </a:pPr>
            <a:endParaRPr lang="en-GB" sz="1600" dirty="0" smtClean="0">
              <a:latin typeface="Georgia" panose="02040502050405020303" pitchFamily="18" charset="0"/>
            </a:endParaRPr>
          </a:p>
          <a:p>
            <a:pPr marL="342900" lvl="1" indent="-342900">
              <a:buFont typeface="Arial" panose="020B0604020202020204" pitchFamily="34" charset="0"/>
              <a:buChar char="•"/>
            </a:pPr>
            <a:r>
              <a:rPr lang="en-GB" sz="1600" dirty="0" smtClean="0">
                <a:solidFill>
                  <a:prstClr val="black"/>
                </a:solidFill>
                <a:latin typeface="Georgia" panose="02040502050405020303" pitchFamily="18" charset="0"/>
              </a:rPr>
              <a:t>It is estimated there between 10,000 and 13,000 victims currently in the UK, and up to 45 million worldwide.</a:t>
            </a:r>
          </a:p>
          <a:p>
            <a:pPr marL="0" lvl="1" indent="0">
              <a:buFont typeface="Arial" panose="020B0604020202020204" pitchFamily="34" charset="0"/>
              <a:buNone/>
            </a:pPr>
            <a:endParaRPr lang="en-GB" sz="1600" dirty="0" smtClean="0">
              <a:solidFill>
                <a:prstClr val="black"/>
              </a:solidFill>
              <a:latin typeface="Georgia" panose="02040502050405020303" pitchFamily="18" charset="0"/>
            </a:endParaRPr>
          </a:p>
          <a:p>
            <a:pPr marL="342900" lvl="1" indent="-342900">
              <a:buFont typeface="Arial" panose="020B0604020202020204" pitchFamily="34" charset="0"/>
              <a:buChar char="•"/>
            </a:pPr>
            <a:r>
              <a:rPr lang="en-GB" sz="1600" dirty="0" smtClean="0">
                <a:solidFill>
                  <a:prstClr val="black"/>
                </a:solidFill>
                <a:latin typeface="Georgia" panose="02040502050405020303" pitchFamily="18" charset="0"/>
              </a:rPr>
              <a:t>There is no typical victim of slavery – they can be men, women or children of all ages and nationalities.</a:t>
            </a:r>
          </a:p>
          <a:p>
            <a:pPr marL="457200" lvl="1" indent="0">
              <a:buFont typeface="Arial" panose="020B0604020202020204" pitchFamily="34" charset="0"/>
              <a:buNone/>
            </a:pPr>
            <a:endParaRPr lang="en-GB" sz="1600" dirty="0" smtClean="0">
              <a:latin typeface="Georgia" panose="02040502050405020303" pitchFamily="18"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9386" y="1734309"/>
            <a:ext cx="2758062" cy="183870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9148" y="4149080"/>
            <a:ext cx="2688299" cy="2016224"/>
          </a:xfrm>
          <a:prstGeom prst="rect">
            <a:avLst/>
          </a:prstGeom>
        </p:spPr>
      </p:pic>
    </p:spTree>
    <p:extLst>
      <p:ext uri="{BB962C8B-B14F-4D97-AF65-F5344CB8AC3E}">
        <p14:creationId xmlns:p14="http://schemas.microsoft.com/office/powerpoint/2010/main" val="229641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28778"/>
            <a:ext cx="7225307" cy="671865"/>
          </a:xfrm>
        </p:spPr>
        <p:txBody>
          <a:bodyPr>
            <a:normAutofit/>
          </a:bodyPr>
          <a:lstStyle/>
          <a:p>
            <a:r>
              <a:rPr lang="en-GB" sz="3200" b="1" dirty="0" smtClean="0">
                <a:latin typeface="Georgia" panose="02040502050405020303" pitchFamily="18" charset="0"/>
              </a:rPr>
              <a:t>The current situation in the UK</a:t>
            </a:r>
            <a:endParaRPr lang="en-GB" sz="3200" b="1" dirty="0">
              <a:latin typeface="Georgia" panose="02040502050405020303"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5616" y="260648"/>
            <a:ext cx="1296164" cy="1008127"/>
          </a:xfrm>
          <a:prstGeom prst="rect">
            <a:avLst/>
          </a:prstGeom>
        </p:spPr>
      </p:pic>
      <p:cxnSp>
        <p:nvCxnSpPr>
          <p:cNvPr id="8" name="Straight Connector 7"/>
          <p:cNvCxnSpPr/>
          <p:nvPr/>
        </p:nvCxnSpPr>
        <p:spPr>
          <a:xfrm>
            <a:off x="323528" y="1412776"/>
            <a:ext cx="8548252"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323529" y="1638361"/>
            <a:ext cx="4680519" cy="47990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smtClean="0">
                <a:latin typeface="Georgia" panose="02040502050405020303" pitchFamily="18" charset="0"/>
              </a:rPr>
              <a:t>2015 – Modern Slavery Act passed</a:t>
            </a:r>
          </a:p>
          <a:p>
            <a:pPr marL="457200" lvl="1" indent="0">
              <a:buFont typeface="Arial" panose="020B0604020202020204" pitchFamily="34" charset="0"/>
              <a:buNone/>
            </a:pPr>
            <a:endParaRPr lang="en-GB" sz="1600" dirty="0" smtClean="0">
              <a:latin typeface="Georgia" panose="02040502050405020303" pitchFamily="18" charset="0"/>
            </a:endParaRPr>
          </a:p>
          <a:p>
            <a:pPr marL="342900" lvl="1" indent="-342900">
              <a:buFont typeface="Arial" panose="020B0604020202020204" pitchFamily="34" charset="0"/>
              <a:buChar char="•"/>
            </a:pPr>
            <a:r>
              <a:rPr lang="en-GB" sz="1600" dirty="0" smtClean="0">
                <a:solidFill>
                  <a:prstClr val="black"/>
                </a:solidFill>
                <a:latin typeface="Georgia" panose="02040502050405020303" pitchFamily="18" charset="0"/>
              </a:rPr>
              <a:t>The Act has been criticised for focusing too heavily on policing and not providing proper protection for victims:</a:t>
            </a:r>
          </a:p>
          <a:p>
            <a:pPr marL="342900" lvl="1" indent="-342900">
              <a:buFont typeface="Arial" panose="020B0604020202020204" pitchFamily="34" charset="0"/>
              <a:buChar char="•"/>
            </a:pPr>
            <a:endParaRPr lang="en-GB" sz="1600" dirty="0">
              <a:solidFill>
                <a:prstClr val="black"/>
              </a:solidFill>
              <a:latin typeface="Georgia" panose="02040502050405020303" pitchFamily="18" charset="0"/>
            </a:endParaRPr>
          </a:p>
          <a:p>
            <a:pPr marL="742950" lvl="2" indent="-342900"/>
            <a:r>
              <a:rPr lang="en-GB" sz="1400" dirty="0" smtClean="0">
                <a:solidFill>
                  <a:prstClr val="black"/>
                </a:solidFill>
                <a:latin typeface="Georgia" panose="02040502050405020303" pitchFamily="18" charset="0"/>
              </a:rPr>
              <a:t>Protection and support for victims is patchy.</a:t>
            </a:r>
          </a:p>
          <a:p>
            <a:pPr marL="342900" lvl="1" indent="-342900">
              <a:buFont typeface="Arial" panose="020B0604020202020204" pitchFamily="34" charset="0"/>
              <a:buChar char="•"/>
            </a:pPr>
            <a:endParaRPr lang="en-GB" sz="1400" dirty="0" smtClean="0">
              <a:solidFill>
                <a:prstClr val="black"/>
              </a:solidFill>
              <a:latin typeface="Georgia" panose="02040502050405020303" pitchFamily="18" charset="0"/>
            </a:endParaRPr>
          </a:p>
          <a:p>
            <a:pPr marL="742950" lvl="2" indent="-342900"/>
            <a:r>
              <a:rPr lang="en-GB" sz="1400" dirty="0" smtClean="0">
                <a:solidFill>
                  <a:prstClr val="black"/>
                </a:solidFill>
                <a:latin typeface="Georgia" panose="02040502050405020303" pitchFamily="18" charset="0"/>
              </a:rPr>
              <a:t>No system of long-term support for victims, many have to move out of safe houses before they are recovered.</a:t>
            </a:r>
          </a:p>
          <a:p>
            <a:pPr marL="0" lvl="1" indent="0">
              <a:buNone/>
            </a:pPr>
            <a:endParaRPr lang="en-GB" sz="1400" dirty="0" smtClean="0">
              <a:solidFill>
                <a:prstClr val="black"/>
              </a:solidFill>
              <a:latin typeface="Georgia" panose="02040502050405020303" pitchFamily="18" charset="0"/>
            </a:endParaRPr>
          </a:p>
          <a:p>
            <a:pPr marL="742950" lvl="2" indent="-342900"/>
            <a:r>
              <a:rPr lang="en-GB" sz="1400" dirty="0" smtClean="0">
                <a:solidFill>
                  <a:prstClr val="black"/>
                </a:solidFill>
                <a:latin typeface="Georgia" panose="02040502050405020303" pitchFamily="18" charset="0"/>
              </a:rPr>
              <a:t>Police need more resources to investigate modern slavery crimes.</a:t>
            </a:r>
          </a:p>
          <a:p>
            <a:pPr marL="0" lvl="1" indent="0">
              <a:buNone/>
            </a:pPr>
            <a:endParaRPr lang="en-GB" sz="1400" dirty="0" smtClean="0">
              <a:solidFill>
                <a:prstClr val="black"/>
              </a:solidFill>
              <a:latin typeface="Georgia" panose="02040502050405020303" pitchFamily="18" charset="0"/>
            </a:endParaRPr>
          </a:p>
          <a:p>
            <a:pPr marL="742950" lvl="2" indent="-342900"/>
            <a:r>
              <a:rPr lang="en-GB" sz="1400" dirty="0" smtClean="0">
                <a:solidFill>
                  <a:prstClr val="black"/>
                </a:solidFill>
                <a:latin typeface="Georgia" panose="02040502050405020303" pitchFamily="18" charset="0"/>
              </a:rPr>
              <a:t>Still cases where victims are not believed or are treated as criminals.</a:t>
            </a:r>
          </a:p>
          <a:p>
            <a:pPr marL="0" lvl="1" indent="0">
              <a:buNone/>
            </a:pPr>
            <a:endParaRPr lang="en-GB" sz="1600" dirty="0" smtClean="0">
              <a:solidFill>
                <a:prstClr val="black"/>
              </a:solidFill>
              <a:latin typeface="Georgia" panose="02040502050405020303"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136" y="1772816"/>
            <a:ext cx="3450336" cy="2743200"/>
          </a:xfrm>
          <a:prstGeom prst="rect">
            <a:avLst/>
          </a:prstGeom>
        </p:spPr>
      </p:pic>
    </p:spTree>
    <p:extLst>
      <p:ext uri="{BB962C8B-B14F-4D97-AF65-F5344CB8AC3E}">
        <p14:creationId xmlns:p14="http://schemas.microsoft.com/office/powerpoint/2010/main" val="274478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28778"/>
            <a:ext cx="7225307" cy="671865"/>
          </a:xfrm>
        </p:spPr>
        <p:txBody>
          <a:bodyPr>
            <a:normAutofit/>
          </a:bodyPr>
          <a:lstStyle/>
          <a:p>
            <a:r>
              <a:rPr lang="en-GB" sz="3200" b="1" dirty="0" smtClean="0">
                <a:latin typeface="Georgia" panose="02040502050405020303" pitchFamily="18" charset="0"/>
              </a:rPr>
              <a:t>The current situation in the UK</a:t>
            </a:r>
            <a:endParaRPr lang="en-GB" sz="3200" b="1" dirty="0">
              <a:latin typeface="Georgia" panose="02040502050405020303"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5616" y="260648"/>
            <a:ext cx="1296164" cy="1008127"/>
          </a:xfrm>
          <a:prstGeom prst="rect">
            <a:avLst/>
          </a:prstGeom>
        </p:spPr>
      </p:pic>
      <p:cxnSp>
        <p:nvCxnSpPr>
          <p:cNvPr id="8" name="Straight Connector 7"/>
          <p:cNvCxnSpPr/>
          <p:nvPr/>
        </p:nvCxnSpPr>
        <p:spPr>
          <a:xfrm>
            <a:off x="323528" y="1412776"/>
            <a:ext cx="8548252"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323529" y="1916831"/>
            <a:ext cx="4680519" cy="45205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smtClean="0">
                <a:latin typeface="Georgia" panose="02040502050405020303" pitchFamily="18" charset="0"/>
              </a:rPr>
              <a:t>Spring 2017 – A committee of MPs called for government action to ensure that victims of modern slavery get the support they need.</a:t>
            </a:r>
          </a:p>
          <a:p>
            <a:endParaRPr lang="en-GB" sz="1600" dirty="0">
              <a:solidFill>
                <a:prstClr val="black"/>
              </a:solidFill>
              <a:latin typeface="Georgia" panose="02040502050405020303" pitchFamily="18" charset="0"/>
            </a:endParaRPr>
          </a:p>
          <a:p>
            <a:r>
              <a:rPr lang="en-GB" sz="1600" dirty="0" smtClean="0">
                <a:solidFill>
                  <a:prstClr val="black"/>
                </a:solidFill>
                <a:latin typeface="Georgia" panose="02040502050405020303" pitchFamily="18" charset="0"/>
              </a:rPr>
              <a:t>October 2017 – the government launched the Business Against Slavery Forum.</a:t>
            </a:r>
          </a:p>
          <a:p>
            <a:endParaRPr lang="en-GB" sz="1600" dirty="0">
              <a:solidFill>
                <a:prstClr val="black"/>
              </a:solidFill>
              <a:latin typeface="Georgia" panose="02040502050405020303" pitchFamily="18" charset="0"/>
            </a:endParaRPr>
          </a:p>
          <a:p>
            <a:r>
              <a:rPr lang="en-GB" sz="1600" dirty="0" smtClean="0">
                <a:solidFill>
                  <a:prstClr val="black"/>
                </a:solidFill>
                <a:latin typeface="Georgia" panose="02040502050405020303" pitchFamily="18" charset="0"/>
              </a:rPr>
              <a:t>October 2017 – the Salvation Army reported at 300% increase in the number of victims of modern slavery requiring support.</a:t>
            </a:r>
          </a:p>
          <a:p>
            <a:pPr marL="0" lvl="1" indent="0">
              <a:buNone/>
            </a:pPr>
            <a:endParaRPr lang="en-GB" sz="1600" dirty="0" smtClean="0">
              <a:solidFill>
                <a:prstClr val="black"/>
              </a:solidFill>
              <a:latin typeface="Georgia" panose="02040502050405020303" pitchFamily="18" charset="0"/>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40494" r="6169"/>
          <a:stretch/>
        </p:blipFill>
        <p:spPr>
          <a:xfrm>
            <a:off x="5580112" y="1844824"/>
            <a:ext cx="2822906" cy="3528392"/>
          </a:xfrm>
          <a:prstGeom prst="rect">
            <a:avLst/>
          </a:prstGeom>
        </p:spPr>
      </p:pic>
    </p:spTree>
    <p:extLst>
      <p:ext uri="{BB962C8B-B14F-4D97-AF65-F5344CB8AC3E}">
        <p14:creationId xmlns:p14="http://schemas.microsoft.com/office/powerpoint/2010/main" val="60222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28778"/>
            <a:ext cx="7225307" cy="671865"/>
          </a:xfrm>
        </p:spPr>
        <p:txBody>
          <a:bodyPr>
            <a:noAutofit/>
          </a:bodyPr>
          <a:lstStyle/>
          <a:p>
            <a:r>
              <a:rPr lang="en-GB" sz="3200" b="1" dirty="0">
                <a:latin typeface="Georgia" panose="02040502050405020303" pitchFamily="18" charset="0"/>
              </a:rPr>
              <a:t>How could the WI work on this resolution if it was passed?</a:t>
            </a:r>
            <a:endParaRPr lang="en-GB" sz="3200" dirty="0">
              <a:latin typeface="Georgia" panose="02040502050405020303" pitchFamily="18" charset="0"/>
            </a:endParaRPr>
          </a:p>
        </p:txBody>
      </p:sp>
      <p:sp>
        <p:nvSpPr>
          <p:cNvPr id="3" name="Content Placeholder 2"/>
          <p:cNvSpPr>
            <a:spLocks noGrp="1"/>
          </p:cNvSpPr>
          <p:nvPr>
            <p:ph idx="1"/>
          </p:nvPr>
        </p:nvSpPr>
        <p:spPr>
          <a:xfrm>
            <a:off x="323529" y="1638361"/>
            <a:ext cx="8650485" cy="4799052"/>
          </a:xfrm>
        </p:spPr>
        <p:txBody>
          <a:bodyPr/>
          <a:lstStyle/>
          <a:p>
            <a:r>
              <a:rPr lang="en-GB" sz="1800" b="1" dirty="0">
                <a:latin typeface="Georgia" panose="02040502050405020303" pitchFamily="18" charset="0"/>
              </a:rPr>
              <a:t>At a national level</a:t>
            </a:r>
          </a:p>
          <a:p>
            <a:pPr marL="0" indent="0">
              <a:buNone/>
            </a:pPr>
            <a:r>
              <a:rPr lang="en-GB" sz="1800" dirty="0">
                <a:latin typeface="Georgia" panose="02040502050405020303" pitchFamily="18" charset="0"/>
              </a:rPr>
              <a:t> </a:t>
            </a:r>
            <a:endParaRPr lang="en-GB" sz="1800" dirty="0">
              <a:latin typeface="Georgia" panose="02040502050405020303" pitchFamily="18" charset="0"/>
            </a:endParaRPr>
          </a:p>
          <a:p>
            <a:r>
              <a:rPr lang="en-GB" sz="1800" dirty="0" smtClean="0">
                <a:latin typeface="Georgia" panose="02040502050405020303" pitchFamily="18" charset="0"/>
              </a:rPr>
              <a:t>The WI could work with other organisations to push for government action to better safeguard and support victims and survivors of this crime.</a:t>
            </a:r>
            <a:endParaRPr lang="en-GB" sz="1800" dirty="0">
              <a:latin typeface="Georgia" panose="02040502050405020303" pitchFamily="18" charset="0"/>
            </a:endParaRPr>
          </a:p>
          <a:p>
            <a:pPr marL="457200" lvl="1" indent="0">
              <a:buNone/>
            </a:pPr>
            <a:r>
              <a:rPr lang="en-GB" sz="1400" dirty="0">
                <a:latin typeface="Georgia" panose="02040502050405020303" pitchFamily="18" charset="0"/>
              </a:rPr>
              <a:t/>
            </a:r>
            <a:br>
              <a:rPr lang="en-GB" sz="1400" dirty="0">
                <a:latin typeface="Georgia" panose="02040502050405020303" pitchFamily="18" charset="0"/>
              </a:rPr>
            </a:br>
            <a:endParaRPr lang="en-GB" sz="1400" dirty="0">
              <a:latin typeface="Georgia" panose="02040502050405020303" pitchFamily="18" charset="0"/>
            </a:endParaRPr>
          </a:p>
          <a:p>
            <a:r>
              <a:rPr lang="en-GB" sz="1800" b="1" dirty="0">
                <a:latin typeface="Georgia" panose="02040502050405020303" pitchFamily="18" charset="0"/>
              </a:rPr>
              <a:t>At a local and regional level</a:t>
            </a:r>
          </a:p>
          <a:p>
            <a:endParaRPr lang="en-GB" sz="1800" dirty="0">
              <a:latin typeface="Georgia" panose="02040502050405020303" pitchFamily="18" charset="0"/>
            </a:endParaRPr>
          </a:p>
          <a:p>
            <a:r>
              <a:rPr lang="en-GB" sz="1800" dirty="0" smtClean="0">
                <a:latin typeface="Georgia" panose="02040502050405020303" pitchFamily="18" charset="0"/>
              </a:rPr>
              <a:t>Members could learn about the issue, raise awareness locally, and understand how to report concerns.</a:t>
            </a:r>
          </a:p>
          <a:p>
            <a:r>
              <a:rPr lang="en-GB" sz="1800" dirty="0" smtClean="0">
                <a:latin typeface="Georgia" panose="02040502050405020303" pitchFamily="18" charset="0"/>
              </a:rPr>
              <a:t>They could push police forces, their Police and Crime Commissioner and local agencies to ensure they are supporting victims.</a:t>
            </a:r>
            <a:endParaRPr lang="en-GB" sz="1800" dirty="0" smtClean="0">
              <a:latin typeface="Georgia" panose="02040502050405020303"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5616" y="260648"/>
            <a:ext cx="1296164" cy="1008127"/>
          </a:xfrm>
          <a:prstGeom prst="rect">
            <a:avLst/>
          </a:prstGeom>
        </p:spPr>
      </p:pic>
      <p:cxnSp>
        <p:nvCxnSpPr>
          <p:cNvPr id="8" name="Straight Connector 7"/>
          <p:cNvCxnSpPr/>
          <p:nvPr/>
        </p:nvCxnSpPr>
        <p:spPr>
          <a:xfrm>
            <a:off x="323528" y="1412776"/>
            <a:ext cx="8548252"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46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28778"/>
            <a:ext cx="7225307" cy="671865"/>
          </a:xfrm>
        </p:spPr>
        <p:txBody>
          <a:bodyPr>
            <a:normAutofit/>
          </a:bodyPr>
          <a:lstStyle/>
          <a:p>
            <a:r>
              <a:rPr lang="en-GB" sz="3200" b="1" dirty="0">
                <a:latin typeface="Georgia" panose="02040502050405020303" pitchFamily="18" charset="0"/>
              </a:rPr>
              <a:t>Arguments for the resolution</a:t>
            </a:r>
            <a:endParaRPr lang="en-GB" sz="3200" dirty="0">
              <a:latin typeface="Georgia" panose="02040502050405020303" pitchFamily="18" charset="0"/>
            </a:endParaRPr>
          </a:p>
        </p:txBody>
      </p:sp>
      <p:sp>
        <p:nvSpPr>
          <p:cNvPr id="3" name="Content Placeholder 2"/>
          <p:cNvSpPr>
            <a:spLocks noGrp="1"/>
          </p:cNvSpPr>
          <p:nvPr>
            <p:ph idx="1"/>
          </p:nvPr>
        </p:nvSpPr>
        <p:spPr>
          <a:xfrm>
            <a:off x="323529" y="2060847"/>
            <a:ext cx="4968551" cy="4376565"/>
          </a:xfrm>
        </p:spPr>
        <p:txBody>
          <a:bodyPr/>
          <a:lstStyle/>
          <a:p>
            <a:pPr lvl="0"/>
            <a:r>
              <a:rPr lang="en-GB" sz="1800" dirty="0">
                <a:latin typeface="Georgia" panose="02040502050405020303" pitchFamily="18" charset="0"/>
              </a:rPr>
              <a:t>This resolution could positively complement </a:t>
            </a:r>
            <a:r>
              <a:rPr lang="en-GB" sz="1800" dirty="0" smtClean="0">
                <a:latin typeface="Georgia" panose="02040502050405020303" pitchFamily="18" charset="0"/>
              </a:rPr>
              <a:t>the WI’s past work on violence against women and trafficking.</a:t>
            </a:r>
          </a:p>
          <a:p>
            <a:pPr marL="0" lvl="0" indent="0">
              <a:buNone/>
            </a:pPr>
            <a:r>
              <a:rPr lang="en-GB" sz="1800" dirty="0" smtClean="0">
                <a:latin typeface="Georgia" panose="02040502050405020303" pitchFamily="18" charset="0"/>
              </a:rPr>
              <a:t/>
            </a:r>
            <a:br>
              <a:rPr lang="en-GB" sz="1800" dirty="0" smtClean="0">
                <a:latin typeface="Georgia" panose="02040502050405020303" pitchFamily="18" charset="0"/>
              </a:rPr>
            </a:br>
            <a:endParaRPr lang="en-GB" sz="1800" dirty="0">
              <a:latin typeface="Georgia" panose="02040502050405020303" pitchFamily="18" charset="0"/>
            </a:endParaRPr>
          </a:p>
          <a:p>
            <a:r>
              <a:rPr lang="en-GB" sz="1800" dirty="0" smtClean="0">
                <a:latin typeface="Georgia" panose="02040502050405020303" pitchFamily="18" charset="0"/>
              </a:rPr>
              <a:t>The WI could help build awareness and action on an issue that is currently not </a:t>
            </a:r>
            <a:r>
              <a:rPr lang="en-GB" sz="1800" dirty="0" smtClean="0">
                <a:latin typeface="Georgia" panose="02040502050405020303" pitchFamily="18" charset="0"/>
              </a:rPr>
              <a:t>widely understood or publicised.</a:t>
            </a:r>
            <a:endParaRPr lang="en-GB" sz="1800" dirty="0" smtClean="0">
              <a:latin typeface="Georgia" panose="02040502050405020303"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5616" y="260648"/>
            <a:ext cx="1296164" cy="1008127"/>
          </a:xfrm>
          <a:prstGeom prst="rect">
            <a:avLst/>
          </a:prstGeom>
        </p:spPr>
      </p:pic>
      <p:cxnSp>
        <p:nvCxnSpPr>
          <p:cNvPr id="8" name="Straight Connector 7"/>
          <p:cNvCxnSpPr/>
          <p:nvPr/>
        </p:nvCxnSpPr>
        <p:spPr>
          <a:xfrm>
            <a:off x="323528" y="1412776"/>
            <a:ext cx="8548252"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12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28778"/>
            <a:ext cx="7225307" cy="671865"/>
          </a:xfrm>
        </p:spPr>
        <p:txBody>
          <a:bodyPr>
            <a:normAutofit/>
          </a:bodyPr>
          <a:lstStyle/>
          <a:p>
            <a:r>
              <a:rPr lang="en-GB" sz="3200" b="1" dirty="0">
                <a:latin typeface="Georgia" panose="02040502050405020303" pitchFamily="18" charset="0"/>
              </a:rPr>
              <a:t>Arguments </a:t>
            </a:r>
            <a:r>
              <a:rPr lang="en-GB" sz="3200" b="1" dirty="0" smtClean="0">
                <a:latin typeface="Georgia" panose="02040502050405020303" pitchFamily="18" charset="0"/>
              </a:rPr>
              <a:t>against the </a:t>
            </a:r>
            <a:r>
              <a:rPr lang="en-GB" sz="3200" b="1" dirty="0">
                <a:latin typeface="Georgia" panose="02040502050405020303" pitchFamily="18" charset="0"/>
              </a:rPr>
              <a:t>resolution</a:t>
            </a:r>
            <a:endParaRPr lang="en-GB" sz="3200" dirty="0">
              <a:latin typeface="Georgia" panose="02040502050405020303" pitchFamily="18" charset="0"/>
            </a:endParaRPr>
          </a:p>
        </p:txBody>
      </p:sp>
      <p:sp>
        <p:nvSpPr>
          <p:cNvPr id="3" name="Content Placeholder 2"/>
          <p:cNvSpPr>
            <a:spLocks noGrp="1"/>
          </p:cNvSpPr>
          <p:nvPr>
            <p:ph idx="1"/>
          </p:nvPr>
        </p:nvSpPr>
        <p:spPr>
          <a:xfrm>
            <a:off x="323529" y="2204863"/>
            <a:ext cx="4680519" cy="4232549"/>
          </a:xfrm>
        </p:spPr>
        <p:txBody>
          <a:bodyPr/>
          <a:lstStyle/>
          <a:p>
            <a:pPr lvl="0"/>
            <a:r>
              <a:rPr lang="en-GB" sz="1800" dirty="0" smtClean="0">
                <a:latin typeface="Georgia" panose="02040502050405020303" pitchFamily="18" charset="0"/>
              </a:rPr>
              <a:t>There has been an increasing national and international focus on modern slavery. Is enough being done already?</a:t>
            </a:r>
            <a:r>
              <a:rPr lang="en-GB" sz="1800" dirty="0" smtClean="0">
                <a:latin typeface="Georgia" panose="02040502050405020303" pitchFamily="18" charset="0"/>
              </a:rPr>
              <a:t/>
            </a:r>
            <a:br>
              <a:rPr lang="en-GB" sz="1800" dirty="0" smtClean="0">
                <a:latin typeface="Georgia" panose="02040502050405020303" pitchFamily="18" charset="0"/>
              </a:rPr>
            </a:br>
            <a:endParaRPr lang="en-GB" sz="1800" dirty="0" smtClean="0">
              <a:effectLst/>
              <a:latin typeface="Georgia" panose="02040502050405020303" pitchFamily="18" charset="0"/>
            </a:endParaRPr>
          </a:p>
          <a:p>
            <a:pPr lvl="0"/>
            <a:r>
              <a:rPr lang="en-GB" sz="1800" dirty="0" smtClean="0">
                <a:latin typeface="Georgia" panose="02040502050405020303" pitchFamily="18" charset="0"/>
              </a:rPr>
              <a:t>Due to the sensitive nature of the issue, there could be limited opportunities for the NFWI to undertake research on this issue.</a:t>
            </a:r>
            <a:endParaRPr lang="en-GB" sz="1800" dirty="0">
              <a:latin typeface="Georgia" panose="02040502050405020303" pitchFamily="18" charset="0"/>
            </a:endParaRPr>
          </a:p>
          <a:p>
            <a:endParaRPr lang="en-GB" sz="1800" dirty="0" smtClean="0">
              <a:latin typeface="Georgia" panose="02040502050405020303"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5616" y="260648"/>
            <a:ext cx="1296164" cy="1008127"/>
          </a:xfrm>
          <a:prstGeom prst="rect">
            <a:avLst/>
          </a:prstGeom>
        </p:spPr>
      </p:pic>
      <p:cxnSp>
        <p:nvCxnSpPr>
          <p:cNvPr id="8" name="Straight Connector 7"/>
          <p:cNvCxnSpPr/>
          <p:nvPr/>
        </p:nvCxnSpPr>
        <p:spPr>
          <a:xfrm>
            <a:off x="323528" y="1412776"/>
            <a:ext cx="8548252"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667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TotalTime>
  <Words>910</Words>
  <Application>Microsoft Office PowerPoint</Application>
  <PresentationFormat>On-screen Show (4:3)</PresentationFormat>
  <Paragraphs>129</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Raising awareness of modern slavery in the UK</vt:lpstr>
      <vt:lpstr>Outline of presentation</vt:lpstr>
      <vt:lpstr>What is modern slavery?</vt:lpstr>
      <vt:lpstr>The scale of the problem</vt:lpstr>
      <vt:lpstr>The current situation in the UK</vt:lpstr>
      <vt:lpstr>The current situation in the UK</vt:lpstr>
      <vt:lpstr>How could the WI work on this resolution if it was passed?</vt:lpstr>
      <vt:lpstr>Arguments for the resolution</vt:lpstr>
      <vt:lpstr>Arguments against the resolution</vt:lpstr>
      <vt:lpstr>Further information</vt:lpstr>
    </vt:vector>
  </TitlesOfParts>
  <Company>NFWI London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Healthier Mouth, Healthier Body</dc:title>
  <dc:creator>Mary Roberts</dc:creator>
  <cp:lastModifiedBy>Emma Holland-Lindsay</cp:lastModifiedBy>
  <cp:revision>15</cp:revision>
  <dcterms:created xsi:type="dcterms:W3CDTF">2017-10-16T10:39:17Z</dcterms:created>
  <dcterms:modified xsi:type="dcterms:W3CDTF">2017-10-25T14:22:11Z</dcterms:modified>
</cp:coreProperties>
</file>