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8" r:id="rId4"/>
    <p:sldId id="259" r:id="rId5"/>
    <p:sldId id="257" r:id="rId6"/>
    <p:sldId id="260" r:id="rId7"/>
    <p:sldId id="261" r:id="rId8"/>
    <p:sldId id="264" r:id="rId9"/>
    <p:sldId id="269" r:id="rId10"/>
    <p:sldId id="265" r:id="rId11"/>
    <p:sldId id="266" r:id="rId12"/>
    <p:sldId id="267"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a:srgbClr val="5E7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76557" autoAdjust="0"/>
  </p:normalViewPr>
  <p:slideViewPr>
    <p:cSldViewPr>
      <p:cViewPr>
        <p:scale>
          <a:sx n="80" d="100"/>
          <a:sy n="80" d="100"/>
        </p:scale>
        <p:origin x="-864" y="-5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27C20-A3FC-4376-A092-1E232CCB97E3}"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GB"/>
        </a:p>
      </dgm:t>
    </dgm:pt>
    <dgm:pt modelId="{96CCAA1F-BDE3-40E3-A302-803FAD1B95EF}">
      <dgm:prSet/>
      <dgm:spPr/>
      <dgm:t>
        <a:bodyPr/>
        <a:lstStyle/>
        <a:p>
          <a:endParaRPr lang="en-GB" dirty="0"/>
        </a:p>
      </dgm:t>
    </dgm:pt>
    <dgm:pt modelId="{588D111D-6A15-4B2B-B5AB-C56827DBAA0D}" type="parTrans" cxnId="{6E956D9E-974D-4C44-B407-086F2E48980B}">
      <dgm:prSet/>
      <dgm:spPr/>
      <dgm:t>
        <a:bodyPr/>
        <a:lstStyle/>
        <a:p>
          <a:endParaRPr lang="en-GB"/>
        </a:p>
      </dgm:t>
    </dgm:pt>
    <dgm:pt modelId="{4F1C1DCB-77C9-46A5-8716-92AED5CFB9A1}" type="sibTrans" cxnId="{6E956D9E-974D-4C44-B407-086F2E48980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t>
        <a:bodyPr/>
        <a:lstStyle/>
        <a:p>
          <a:endParaRPr lang="en-GB"/>
        </a:p>
      </dgm:t>
    </dgm:pt>
    <dgm:pt modelId="{2FD15BAF-EF79-43B2-B68B-DF97E128AE91}">
      <dgm:prSet phldrT="[Text]"/>
      <dgm:spPr/>
      <dgm:t>
        <a:bodyPr/>
        <a:lstStyle/>
        <a:p>
          <a:endParaRPr lang="en-GB" dirty="0"/>
        </a:p>
      </dgm:t>
    </dgm:pt>
    <dgm:pt modelId="{6203DB96-EDC7-4EDE-BD42-1174CAA0153B}" type="parTrans" cxnId="{2EE1091C-36A5-492A-95AA-2B6F19C3F068}">
      <dgm:prSet/>
      <dgm:spPr/>
      <dgm:t>
        <a:bodyPr/>
        <a:lstStyle/>
        <a:p>
          <a:endParaRPr lang="en-GB"/>
        </a:p>
      </dgm:t>
    </dgm:pt>
    <dgm:pt modelId="{B28D87D0-D386-4462-8759-19B971E157B1}" type="sibTrans" cxnId="{2EE1091C-36A5-492A-95AA-2B6F19C3F06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t>
        <a:bodyPr/>
        <a:lstStyle/>
        <a:p>
          <a:endParaRPr lang="en-GB"/>
        </a:p>
      </dgm:t>
    </dgm:pt>
    <dgm:pt modelId="{16E151AC-1997-4B25-8ED3-D1367F3980EE}">
      <dgm:prSet phldrT="[Text]"/>
      <dgm:spPr/>
      <dgm:t>
        <a:bodyPr/>
        <a:lstStyle/>
        <a:p>
          <a:endParaRPr lang="en-GB" dirty="0"/>
        </a:p>
      </dgm:t>
    </dgm:pt>
    <dgm:pt modelId="{D3C9E8D8-4C80-4BDA-A9AD-CFABAB7A6137}" type="parTrans" cxnId="{0093B839-67AC-4265-8FA1-BF97C0898EB8}">
      <dgm:prSet/>
      <dgm:spPr/>
      <dgm:t>
        <a:bodyPr/>
        <a:lstStyle/>
        <a:p>
          <a:endParaRPr lang="en-GB"/>
        </a:p>
      </dgm:t>
    </dgm:pt>
    <dgm:pt modelId="{B710C23A-50E3-4BAA-B44A-EE9B854C1BCC}" type="sibTrans" cxnId="{0093B839-67AC-4265-8FA1-BF97C0898EB8}">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dgm:spPr>
      <dgm:t>
        <a:bodyPr/>
        <a:lstStyle/>
        <a:p>
          <a:endParaRPr lang="en-GB"/>
        </a:p>
      </dgm:t>
    </dgm:pt>
    <dgm:pt modelId="{1EF6C49A-0B86-4CEB-9C12-84200F384ADB}">
      <dgm:prSet phldrT="[Text]"/>
      <dgm:spPr/>
      <dgm:t>
        <a:bodyPr/>
        <a:lstStyle/>
        <a:p>
          <a:endParaRPr lang="en-GB" dirty="0"/>
        </a:p>
      </dgm:t>
    </dgm:pt>
    <dgm:pt modelId="{0D172772-E927-44E5-B4B8-FCD792400E96}" type="parTrans" cxnId="{2555D205-691C-4CBA-BC5A-7BB19E09D73F}">
      <dgm:prSet/>
      <dgm:spPr/>
      <dgm:t>
        <a:bodyPr/>
        <a:lstStyle/>
        <a:p>
          <a:endParaRPr lang="en-GB"/>
        </a:p>
      </dgm:t>
    </dgm:pt>
    <dgm:pt modelId="{584C8089-D813-44DB-96C3-7ECB5BA6068E}" type="sibTrans" cxnId="{2555D205-691C-4CBA-BC5A-7BB19E09D73F}">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t>
        <a:bodyPr/>
        <a:lstStyle/>
        <a:p>
          <a:endParaRPr lang="en-GB"/>
        </a:p>
      </dgm:t>
    </dgm:pt>
    <dgm:pt modelId="{8CB32ABB-69B9-4123-94C1-DEFD38F03B92}" type="pres">
      <dgm:prSet presAssocID="{C0F27C20-A3FC-4376-A092-1E232CCB97E3}" presName="Name0" presStyleCnt="0">
        <dgm:presLayoutVars>
          <dgm:chMax val="7"/>
          <dgm:chPref val="7"/>
          <dgm:dir/>
        </dgm:presLayoutVars>
      </dgm:prSet>
      <dgm:spPr/>
      <dgm:t>
        <a:bodyPr/>
        <a:lstStyle/>
        <a:p>
          <a:endParaRPr lang="en-GB"/>
        </a:p>
      </dgm:t>
    </dgm:pt>
    <dgm:pt modelId="{B5209D81-1EC7-40B4-B782-68E8632330B5}" type="pres">
      <dgm:prSet presAssocID="{C0F27C20-A3FC-4376-A092-1E232CCB97E3}" presName="Name1" presStyleCnt="0"/>
      <dgm:spPr/>
    </dgm:pt>
    <dgm:pt modelId="{90F4EC79-D1AC-4909-BCEE-E57EE9E97CF6}" type="pres">
      <dgm:prSet presAssocID="{4F1C1DCB-77C9-46A5-8716-92AED5CFB9A1}" presName="picture_1" presStyleCnt="0"/>
      <dgm:spPr/>
    </dgm:pt>
    <dgm:pt modelId="{5532FE1F-EEFA-4CC1-BF54-901C6DB6D50F}" type="pres">
      <dgm:prSet presAssocID="{4F1C1DCB-77C9-46A5-8716-92AED5CFB9A1}" presName="pictureRepeatNode" presStyleLbl="alignImgPlace1" presStyleIdx="0" presStyleCnt="4" custScaleX="113804" custScaleY="132145" custLinFactNeighborX="-16601" custLinFactNeighborY="633"/>
      <dgm:spPr>
        <a:prstGeom prst="rect">
          <a:avLst/>
        </a:prstGeom>
      </dgm:spPr>
      <dgm:t>
        <a:bodyPr/>
        <a:lstStyle/>
        <a:p>
          <a:endParaRPr lang="en-GB"/>
        </a:p>
      </dgm:t>
    </dgm:pt>
    <dgm:pt modelId="{66036DA0-807C-443E-918F-0A31D833B256}" type="pres">
      <dgm:prSet presAssocID="{96CCAA1F-BDE3-40E3-A302-803FAD1B95EF}" presName="text_1" presStyleLbl="node1" presStyleIdx="0" presStyleCnt="0">
        <dgm:presLayoutVars>
          <dgm:bulletEnabled val="1"/>
        </dgm:presLayoutVars>
      </dgm:prSet>
      <dgm:spPr/>
      <dgm:t>
        <a:bodyPr/>
        <a:lstStyle/>
        <a:p>
          <a:endParaRPr lang="en-GB"/>
        </a:p>
      </dgm:t>
    </dgm:pt>
    <dgm:pt modelId="{0C126E7F-4BAC-4BA1-BCA5-05F129B3E923}" type="pres">
      <dgm:prSet presAssocID="{B28D87D0-D386-4462-8759-19B971E157B1}" presName="picture_2" presStyleCnt="0"/>
      <dgm:spPr/>
    </dgm:pt>
    <dgm:pt modelId="{F4FDA1F2-1E58-4CB2-AA5E-BF6F3E07CC80}" type="pres">
      <dgm:prSet presAssocID="{B28D87D0-D386-4462-8759-19B971E157B1}" presName="pictureRepeatNode" presStyleLbl="alignImgPlace1" presStyleIdx="1" presStyleCnt="4" custAng="21421800" custScaleX="153516" custScaleY="132856" custLinFactNeighborX="-49323" custLinFactNeighborY="-28131"/>
      <dgm:spPr/>
      <dgm:t>
        <a:bodyPr/>
        <a:lstStyle/>
        <a:p>
          <a:endParaRPr lang="en-GB"/>
        </a:p>
      </dgm:t>
    </dgm:pt>
    <dgm:pt modelId="{7F469284-8180-4B61-BF27-DC5D12A4E897}" type="pres">
      <dgm:prSet presAssocID="{2FD15BAF-EF79-43B2-B68B-DF97E128AE91}" presName="line_2" presStyleLbl="parChTrans1D1" presStyleIdx="0" presStyleCnt="3"/>
      <dgm:spPr/>
    </dgm:pt>
    <dgm:pt modelId="{4323411B-DADB-40CA-8C3D-000121EEC68F}" type="pres">
      <dgm:prSet presAssocID="{2FD15BAF-EF79-43B2-B68B-DF97E128AE91}" presName="textparent_2" presStyleLbl="node1" presStyleIdx="0" presStyleCnt="0"/>
      <dgm:spPr/>
    </dgm:pt>
    <dgm:pt modelId="{96AFC188-CF51-4CE5-AA0F-84A878FF8E1B}" type="pres">
      <dgm:prSet presAssocID="{2FD15BAF-EF79-43B2-B68B-DF97E128AE91}" presName="text_2" presStyleLbl="revTx" presStyleIdx="0" presStyleCnt="3" custLinFactX="38414" custLinFactNeighborX="100000" custLinFactNeighborY="-14200">
        <dgm:presLayoutVars>
          <dgm:bulletEnabled val="1"/>
        </dgm:presLayoutVars>
      </dgm:prSet>
      <dgm:spPr/>
      <dgm:t>
        <a:bodyPr/>
        <a:lstStyle/>
        <a:p>
          <a:endParaRPr lang="en-GB"/>
        </a:p>
      </dgm:t>
    </dgm:pt>
    <dgm:pt modelId="{FD79C3CB-E726-416A-A39A-B29B1AC6407D}" type="pres">
      <dgm:prSet presAssocID="{B710C23A-50E3-4BAA-B44A-EE9B854C1BCC}" presName="picture_3" presStyleCnt="0"/>
      <dgm:spPr/>
    </dgm:pt>
    <dgm:pt modelId="{B0F7303E-F7A9-4B6B-8211-8F9BBDC30158}" type="pres">
      <dgm:prSet presAssocID="{B710C23A-50E3-4BAA-B44A-EE9B854C1BCC}" presName="pictureRepeatNode" presStyleLbl="alignImgPlace1" presStyleIdx="2" presStyleCnt="4" custScaleX="152629" custScaleY="145631" custLinFactNeighborX="87313" custLinFactNeighborY="1363"/>
      <dgm:spPr/>
      <dgm:t>
        <a:bodyPr/>
        <a:lstStyle/>
        <a:p>
          <a:endParaRPr lang="en-GB"/>
        </a:p>
      </dgm:t>
    </dgm:pt>
    <dgm:pt modelId="{7C11FA7F-71C6-4223-A227-968B0FAB1411}" type="pres">
      <dgm:prSet presAssocID="{16E151AC-1997-4B25-8ED3-D1367F3980EE}" presName="line_3" presStyleLbl="parChTrans1D1" presStyleIdx="1" presStyleCnt="3"/>
      <dgm:spPr/>
    </dgm:pt>
    <dgm:pt modelId="{3ED72A9C-77C7-4B6C-9A52-F170DC4C6DB4}" type="pres">
      <dgm:prSet presAssocID="{16E151AC-1997-4B25-8ED3-D1367F3980EE}" presName="textparent_3" presStyleLbl="node1" presStyleIdx="0" presStyleCnt="0"/>
      <dgm:spPr/>
    </dgm:pt>
    <dgm:pt modelId="{B2EDAB26-C747-4A18-B71C-82870C938BE8}" type="pres">
      <dgm:prSet presAssocID="{16E151AC-1997-4B25-8ED3-D1367F3980EE}" presName="text_3" presStyleLbl="revTx" presStyleIdx="1" presStyleCnt="3" custScaleX="117973" custLinFactNeighborX="90510" custLinFactNeighborY="3006">
        <dgm:presLayoutVars>
          <dgm:bulletEnabled val="1"/>
        </dgm:presLayoutVars>
      </dgm:prSet>
      <dgm:spPr/>
      <dgm:t>
        <a:bodyPr/>
        <a:lstStyle/>
        <a:p>
          <a:endParaRPr lang="en-GB"/>
        </a:p>
      </dgm:t>
    </dgm:pt>
    <dgm:pt modelId="{A0E8851F-4311-4131-961B-33D44F38E359}" type="pres">
      <dgm:prSet presAssocID="{584C8089-D813-44DB-96C3-7ECB5BA6068E}" presName="picture_4" presStyleCnt="0"/>
      <dgm:spPr/>
    </dgm:pt>
    <dgm:pt modelId="{36D1E4FB-726F-4939-8112-D06C99BC1330}" type="pres">
      <dgm:prSet presAssocID="{584C8089-D813-44DB-96C3-7ECB5BA6068E}" presName="pictureRepeatNode" presStyleLbl="alignImgPlace1" presStyleIdx="3" presStyleCnt="4" custScaleX="157806" custScaleY="140780" custLinFactNeighborX="-62928" custLinFactNeighborY="32728"/>
      <dgm:spPr/>
      <dgm:t>
        <a:bodyPr/>
        <a:lstStyle/>
        <a:p>
          <a:endParaRPr lang="en-GB"/>
        </a:p>
      </dgm:t>
    </dgm:pt>
    <dgm:pt modelId="{20AB0503-F778-415C-AF0D-04F9C7D0E931}" type="pres">
      <dgm:prSet presAssocID="{1EF6C49A-0B86-4CEB-9C12-84200F384ADB}" presName="line_4" presStyleLbl="parChTrans1D1" presStyleIdx="2" presStyleCnt="3"/>
      <dgm:spPr/>
    </dgm:pt>
    <dgm:pt modelId="{28C844C7-4EC3-4322-BD6A-18D93FE3D65D}" type="pres">
      <dgm:prSet presAssocID="{1EF6C49A-0B86-4CEB-9C12-84200F384ADB}" presName="textparent_4" presStyleLbl="node1" presStyleIdx="0" presStyleCnt="0"/>
      <dgm:spPr/>
    </dgm:pt>
    <dgm:pt modelId="{8CDCAC8C-568A-4B71-9F21-EAFC69B2EFD1}" type="pres">
      <dgm:prSet presAssocID="{1EF6C49A-0B86-4CEB-9C12-84200F384ADB}" presName="text_4" presStyleLbl="revTx" presStyleIdx="2" presStyleCnt="3" custLinFactNeighborX="-57987" custLinFactNeighborY="35963">
        <dgm:presLayoutVars>
          <dgm:bulletEnabled val="1"/>
        </dgm:presLayoutVars>
      </dgm:prSet>
      <dgm:spPr/>
      <dgm:t>
        <a:bodyPr/>
        <a:lstStyle/>
        <a:p>
          <a:endParaRPr lang="en-GB"/>
        </a:p>
      </dgm:t>
    </dgm:pt>
  </dgm:ptLst>
  <dgm:cxnLst>
    <dgm:cxn modelId="{06597E9A-3B00-4F9B-BBEE-F49587C742C6}" type="presOf" srcId="{2FD15BAF-EF79-43B2-B68B-DF97E128AE91}" destId="{96AFC188-CF51-4CE5-AA0F-84A878FF8E1B}" srcOrd="0" destOrd="0" presId="urn:microsoft.com/office/officeart/2008/layout/CircularPictureCallout"/>
    <dgm:cxn modelId="{FBF954AD-5CB0-4127-ADF7-45E7EC5DF61D}" type="presOf" srcId="{16E151AC-1997-4B25-8ED3-D1367F3980EE}" destId="{B2EDAB26-C747-4A18-B71C-82870C938BE8}" srcOrd="0" destOrd="0" presId="urn:microsoft.com/office/officeart/2008/layout/CircularPictureCallout"/>
    <dgm:cxn modelId="{2EE1091C-36A5-492A-95AA-2B6F19C3F068}" srcId="{C0F27C20-A3FC-4376-A092-1E232CCB97E3}" destId="{2FD15BAF-EF79-43B2-B68B-DF97E128AE91}" srcOrd="1" destOrd="0" parTransId="{6203DB96-EDC7-4EDE-BD42-1174CAA0153B}" sibTransId="{B28D87D0-D386-4462-8759-19B971E157B1}"/>
    <dgm:cxn modelId="{6E956D9E-974D-4C44-B407-086F2E48980B}" srcId="{C0F27C20-A3FC-4376-A092-1E232CCB97E3}" destId="{96CCAA1F-BDE3-40E3-A302-803FAD1B95EF}" srcOrd="0" destOrd="0" parTransId="{588D111D-6A15-4B2B-B5AB-C56827DBAA0D}" sibTransId="{4F1C1DCB-77C9-46A5-8716-92AED5CFB9A1}"/>
    <dgm:cxn modelId="{83A423EB-1573-429A-BE2C-13EE163CD609}" type="presOf" srcId="{96CCAA1F-BDE3-40E3-A302-803FAD1B95EF}" destId="{66036DA0-807C-443E-918F-0A31D833B256}" srcOrd="0" destOrd="0" presId="urn:microsoft.com/office/officeart/2008/layout/CircularPictureCallout"/>
    <dgm:cxn modelId="{A6B2807B-03AA-4A03-85EC-FC1CF6F643BF}" type="presOf" srcId="{1EF6C49A-0B86-4CEB-9C12-84200F384ADB}" destId="{8CDCAC8C-568A-4B71-9F21-EAFC69B2EFD1}" srcOrd="0" destOrd="0" presId="urn:microsoft.com/office/officeart/2008/layout/CircularPictureCallout"/>
    <dgm:cxn modelId="{2555D205-691C-4CBA-BC5A-7BB19E09D73F}" srcId="{C0F27C20-A3FC-4376-A092-1E232CCB97E3}" destId="{1EF6C49A-0B86-4CEB-9C12-84200F384ADB}" srcOrd="3" destOrd="0" parTransId="{0D172772-E927-44E5-B4B8-FCD792400E96}" sibTransId="{584C8089-D813-44DB-96C3-7ECB5BA6068E}"/>
    <dgm:cxn modelId="{3D95977E-9B13-4DF2-95C7-FE5CB6E5650B}" type="presOf" srcId="{584C8089-D813-44DB-96C3-7ECB5BA6068E}" destId="{36D1E4FB-726F-4939-8112-D06C99BC1330}" srcOrd="0" destOrd="0" presId="urn:microsoft.com/office/officeart/2008/layout/CircularPictureCallout"/>
    <dgm:cxn modelId="{0093B839-67AC-4265-8FA1-BF97C0898EB8}" srcId="{C0F27C20-A3FC-4376-A092-1E232CCB97E3}" destId="{16E151AC-1997-4B25-8ED3-D1367F3980EE}" srcOrd="2" destOrd="0" parTransId="{D3C9E8D8-4C80-4BDA-A9AD-CFABAB7A6137}" sibTransId="{B710C23A-50E3-4BAA-B44A-EE9B854C1BCC}"/>
    <dgm:cxn modelId="{33AE6DF9-A23E-4D0B-98B8-9EC9B2BA03BF}" type="presOf" srcId="{B710C23A-50E3-4BAA-B44A-EE9B854C1BCC}" destId="{B0F7303E-F7A9-4B6B-8211-8F9BBDC30158}" srcOrd="0" destOrd="0" presId="urn:microsoft.com/office/officeart/2008/layout/CircularPictureCallout"/>
    <dgm:cxn modelId="{89F51E26-C2AD-4B12-A14D-D4C2AD8DD821}" type="presOf" srcId="{B28D87D0-D386-4462-8759-19B971E157B1}" destId="{F4FDA1F2-1E58-4CB2-AA5E-BF6F3E07CC80}" srcOrd="0" destOrd="0" presId="urn:microsoft.com/office/officeart/2008/layout/CircularPictureCallout"/>
    <dgm:cxn modelId="{6EF870C7-1E09-49F9-BE22-D279DAD79AC0}" type="presOf" srcId="{4F1C1DCB-77C9-46A5-8716-92AED5CFB9A1}" destId="{5532FE1F-EEFA-4CC1-BF54-901C6DB6D50F}" srcOrd="0" destOrd="0" presId="urn:microsoft.com/office/officeart/2008/layout/CircularPictureCallout"/>
    <dgm:cxn modelId="{779731A9-4DFA-4A71-874F-3494B2404835}" type="presOf" srcId="{C0F27C20-A3FC-4376-A092-1E232CCB97E3}" destId="{8CB32ABB-69B9-4123-94C1-DEFD38F03B92}" srcOrd="0" destOrd="0" presId="urn:microsoft.com/office/officeart/2008/layout/CircularPictureCallout"/>
    <dgm:cxn modelId="{F2E994E9-A4A0-4321-98A2-FE5A8473A50D}" type="presParOf" srcId="{8CB32ABB-69B9-4123-94C1-DEFD38F03B92}" destId="{B5209D81-1EC7-40B4-B782-68E8632330B5}" srcOrd="0" destOrd="0" presId="urn:microsoft.com/office/officeart/2008/layout/CircularPictureCallout"/>
    <dgm:cxn modelId="{E8C6938E-883E-4626-B50B-B81720C18239}" type="presParOf" srcId="{B5209D81-1EC7-40B4-B782-68E8632330B5}" destId="{90F4EC79-D1AC-4909-BCEE-E57EE9E97CF6}" srcOrd="0" destOrd="0" presId="urn:microsoft.com/office/officeart/2008/layout/CircularPictureCallout"/>
    <dgm:cxn modelId="{F01AF1D1-FC50-425F-9156-A4B1A060582C}" type="presParOf" srcId="{90F4EC79-D1AC-4909-BCEE-E57EE9E97CF6}" destId="{5532FE1F-EEFA-4CC1-BF54-901C6DB6D50F}" srcOrd="0" destOrd="0" presId="urn:microsoft.com/office/officeart/2008/layout/CircularPictureCallout"/>
    <dgm:cxn modelId="{3383A208-2450-45CE-B1E5-225859A938D6}" type="presParOf" srcId="{B5209D81-1EC7-40B4-B782-68E8632330B5}" destId="{66036DA0-807C-443E-918F-0A31D833B256}" srcOrd="1" destOrd="0" presId="urn:microsoft.com/office/officeart/2008/layout/CircularPictureCallout"/>
    <dgm:cxn modelId="{1BEA961D-9BB1-457E-9D2B-6F3A66501B9A}" type="presParOf" srcId="{B5209D81-1EC7-40B4-B782-68E8632330B5}" destId="{0C126E7F-4BAC-4BA1-BCA5-05F129B3E923}" srcOrd="2" destOrd="0" presId="urn:microsoft.com/office/officeart/2008/layout/CircularPictureCallout"/>
    <dgm:cxn modelId="{F1956053-7C49-445D-8870-5E6A890EF252}" type="presParOf" srcId="{0C126E7F-4BAC-4BA1-BCA5-05F129B3E923}" destId="{F4FDA1F2-1E58-4CB2-AA5E-BF6F3E07CC80}" srcOrd="0" destOrd="0" presId="urn:microsoft.com/office/officeart/2008/layout/CircularPictureCallout"/>
    <dgm:cxn modelId="{0BB595B5-C0BC-4743-9453-A662CCCF7600}" type="presParOf" srcId="{B5209D81-1EC7-40B4-B782-68E8632330B5}" destId="{7F469284-8180-4B61-BF27-DC5D12A4E897}" srcOrd="3" destOrd="0" presId="urn:microsoft.com/office/officeart/2008/layout/CircularPictureCallout"/>
    <dgm:cxn modelId="{A9A3F3EB-693C-4F17-956D-70402DA999C2}" type="presParOf" srcId="{B5209D81-1EC7-40B4-B782-68E8632330B5}" destId="{4323411B-DADB-40CA-8C3D-000121EEC68F}" srcOrd="4" destOrd="0" presId="urn:microsoft.com/office/officeart/2008/layout/CircularPictureCallout"/>
    <dgm:cxn modelId="{1D8636D2-E3D7-4A11-8BB8-9D509CC446CF}" type="presParOf" srcId="{4323411B-DADB-40CA-8C3D-000121EEC68F}" destId="{96AFC188-CF51-4CE5-AA0F-84A878FF8E1B}" srcOrd="0" destOrd="0" presId="urn:microsoft.com/office/officeart/2008/layout/CircularPictureCallout"/>
    <dgm:cxn modelId="{4281D9F8-3604-496A-9A02-0BFF089CAE3A}" type="presParOf" srcId="{B5209D81-1EC7-40B4-B782-68E8632330B5}" destId="{FD79C3CB-E726-416A-A39A-B29B1AC6407D}" srcOrd="5" destOrd="0" presId="urn:microsoft.com/office/officeart/2008/layout/CircularPictureCallout"/>
    <dgm:cxn modelId="{0BC123E0-D35D-4423-B7BE-CFCEE7188D7A}" type="presParOf" srcId="{FD79C3CB-E726-416A-A39A-B29B1AC6407D}" destId="{B0F7303E-F7A9-4B6B-8211-8F9BBDC30158}" srcOrd="0" destOrd="0" presId="urn:microsoft.com/office/officeart/2008/layout/CircularPictureCallout"/>
    <dgm:cxn modelId="{A9DBFB3D-213C-4C46-BC99-A63A9DFB26C7}" type="presParOf" srcId="{B5209D81-1EC7-40B4-B782-68E8632330B5}" destId="{7C11FA7F-71C6-4223-A227-968B0FAB1411}" srcOrd="6" destOrd="0" presId="urn:microsoft.com/office/officeart/2008/layout/CircularPictureCallout"/>
    <dgm:cxn modelId="{1D3C1A91-492C-4876-8F62-4B9B456CFE24}" type="presParOf" srcId="{B5209D81-1EC7-40B4-B782-68E8632330B5}" destId="{3ED72A9C-77C7-4B6C-9A52-F170DC4C6DB4}" srcOrd="7" destOrd="0" presId="urn:microsoft.com/office/officeart/2008/layout/CircularPictureCallout"/>
    <dgm:cxn modelId="{9F460995-1E28-49C5-862B-5A74A729B1C0}" type="presParOf" srcId="{3ED72A9C-77C7-4B6C-9A52-F170DC4C6DB4}" destId="{B2EDAB26-C747-4A18-B71C-82870C938BE8}" srcOrd="0" destOrd="0" presId="urn:microsoft.com/office/officeart/2008/layout/CircularPictureCallout"/>
    <dgm:cxn modelId="{DB9A0DFB-5E99-4047-9DD9-19A85DC2C587}" type="presParOf" srcId="{B5209D81-1EC7-40B4-B782-68E8632330B5}" destId="{A0E8851F-4311-4131-961B-33D44F38E359}" srcOrd="8" destOrd="0" presId="urn:microsoft.com/office/officeart/2008/layout/CircularPictureCallout"/>
    <dgm:cxn modelId="{13229EFC-2603-4CBB-975C-1380D1C3CBAD}" type="presParOf" srcId="{A0E8851F-4311-4131-961B-33D44F38E359}" destId="{36D1E4FB-726F-4939-8112-D06C99BC1330}" srcOrd="0" destOrd="0" presId="urn:microsoft.com/office/officeart/2008/layout/CircularPictureCallout"/>
    <dgm:cxn modelId="{3ABAD888-4BC8-46B1-AEF2-A2FC03CF585A}" type="presParOf" srcId="{B5209D81-1EC7-40B4-B782-68E8632330B5}" destId="{20AB0503-F778-415C-AF0D-04F9C7D0E931}" srcOrd="9" destOrd="0" presId="urn:microsoft.com/office/officeart/2008/layout/CircularPictureCallout"/>
    <dgm:cxn modelId="{258E6609-3BEA-4820-82F3-4ACE572CA6BF}" type="presParOf" srcId="{B5209D81-1EC7-40B4-B782-68E8632330B5}" destId="{28C844C7-4EC3-4322-BD6A-18D93FE3D65D}" srcOrd="10" destOrd="0" presId="urn:microsoft.com/office/officeart/2008/layout/CircularPictureCallout"/>
    <dgm:cxn modelId="{A386A9D9-1820-47BF-9319-13704F9C76AB}" type="presParOf" srcId="{28C844C7-4EC3-4322-BD6A-18D93FE3D65D}" destId="{8CDCAC8C-568A-4B71-9F21-EAFC69B2EFD1}"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B0503-F778-415C-AF0D-04F9C7D0E931}">
      <dsp:nvSpPr>
        <dsp:cNvPr id="0" name=""/>
        <dsp:cNvSpPr/>
      </dsp:nvSpPr>
      <dsp:spPr>
        <a:xfrm>
          <a:off x="1976521" y="3073597"/>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1FA7F-71C6-4223-A227-968B0FAB1411}">
      <dsp:nvSpPr>
        <dsp:cNvPr id="0" name=""/>
        <dsp:cNvSpPr/>
      </dsp:nvSpPr>
      <dsp:spPr>
        <a:xfrm>
          <a:off x="1976521" y="2032000"/>
          <a:ext cx="255935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469284-8180-4B61-BF27-DC5D12A4E897}">
      <dsp:nvSpPr>
        <dsp:cNvPr id="0" name=""/>
        <dsp:cNvSpPr/>
      </dsp:nvSpPr>
      <dsp:spPr>
        <a:xfrm>
          <a:off x="1976521" y="990402"/>
          <a:ext cx="2987895"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2FE1F-EEFA-4CC1-BF54-901C6DB6D50F}">
      <dsp:nvSpPr>
        <dsp:cNvPr id="0" name=""/>
        <dsp:cNvSpPr/>
      </dsp:nvSpPr>
      <dsp:spPr>
        <a:xfrm>
          <a:off x="0" y="84525"/>
          <a:ext cx="3386797" cy="393262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36DA0-807C-443E-918F-0A31D833B256}">
      <dsp:nvSpPr>
        <dsp:cNvPr id="0" name=""/>
        <dsp:cNvSpPr/>
      </dsp:nvSpPr>
      <dsp:spPr>
        <a:xfrm>
          <a:off x="1024204" y="2124255"/>
          <a:ext cx="1904634" cy="98207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GB" sz="6500" kern="1200" dirty="0"/>
        </a:p>
      </dsp:txBody>
      <dsp:txXfrm>
        <a:off x="1024204" y="2124255"/>
        <a:ext cx="1904634" cy="982077"/>
      </dsp:txXfrm>
    </dsp:sp>
    <dsp:sp modelId="{F4FDA1F2-1E58-4CB2-AA5E-BF6F3E07CC80}">
      <dsp:nvSpPr>
        <dsp:cNvPr id="0" name=""/>
        <dsp:cNvSpPr/>
      </dsp:nvSpPr>
      <dsp:spPr>
        <a:xfrm rot="21421800">
          <a:off x="3838769" y="146182"/>
          <a:ext cx="1370587" cy="118613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FC188-CF51-4CE5-AA0F-84A878FF8E1B}">
      <dsp:nvSpPr>
        <dsp:cNvPr id="0" name=""/>
        <dsp:cNvSpPr/>
      </dsp:nvSpPr>
      <dsp:spPr>
        <a:xfrm>
          <a:off x="5553340" y="417226"/>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553340" y="417226"/>
        <a:ext cx="102969" cy="892797"/>
      </dsp:txXfrm>
    </dsp:sp>
    <dsp:sp modelId="{B0F7303E-F7A9-4B6B-8211-8F9BBDC30158}">
      <dsp:nvSpPr>
        <dsp:cNvPr id="0" name=""/>
        <dsp:cNvSpPr/>
      </dsp:nvSpPr>
      <dsp:spPr>
        <a:xfrm>
          <a:off x="4589315" y="1394073"/>
          <a:ext cx="1362668" cy="130019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8000" b="-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DAB26-C747-4A18-B71C-82870C938BE8}">
      <dsp:nvSpPr>
        <dsp:cNvPr id="0" name=""/>
        <dsp:cNvSpPr/>
      </dsp:nvSpPr>
      <dsp:spPr>
        <a:xfrm>
          <a:off x="5114258" y="1612438"/>
          <a:ext cx="172032"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114258" y="1612438"/>
        <a:ext cx="172032" cy="892797"/>
      </dsp:txXfrm>
    </dsp:sp>
    <dsp:sp modelId="{36D1E4FB-726F-4939-8112-D06C99BC1330}">
      <dsp:nvSpPr>
        <dsp:cNvPr id="0" name=""/>
        <dsp:cNvSpPr/>
      </dsp:nvSpPr>
      <dsp:spPr>
        <a:xfrm>
          <a:off x="3698153" y="2737351"/>
          <a:ext cx="1408888" cy="125688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DCAC8C-568A-4B71-9F21-EAFC69B2EFD1}">
      <dsp:nvSpPr>
        <dsp:cNvPr id="0" name=""/>
        <dsp:cNvSpPr/>
      </dsp:nvSpPr>
      <dsp:spPr>
        <a:xfrm>
          <a:off x="5351107" y="2948275"/>
          <a:ext cx="102969" cy="892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n-GB" sz="6500" kern="1200" dirty="0"/>
        </a:p>
      </dsp:txBody>
      <dsp:txXfrm>
        <a:off x="5351107" y="2948275"/>
        <a:ext cx="102969" cy="89279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8F00E-D7C9-4511-9EE8-62416CA4AF48}" type="datetimeFigureOut">
              <a:rPr lang="en-GB" smtClean="0"/>
              <a:t>14/03/2017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E8F88-E7A6-43D6-87E3-0E73CF55C3E8}" type="slidenum">
              <a:rPr lang="en-GB" smtClean="0"/>
              <a:t>‹#›</a:t>
            </a:fld>
            <a:endParaRPr lang="en-GB"/>
          </a:p>
        </p:txBody>
      </p:sp>
    </p:spTree>
    <p:extLst>
      <p:ext uri="{BB962C8B-B14F-4D97-AF65-F5344CB8AC3E}">
        <p14:creationId xmlns:p14="http://schemas.microsoft.com/office/powerpoint/2010/main" val="142558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out title and wording of</a:t>
            </a:r>
            <a:r>
              <a:rPr lang="en-GB" baseline="0" dirty="0" smtClean="0"/>
              <a:t> the resolution]</a:t>
            </a:r>
          </a:p>
          <a:p>
            <a:endParaRPr lang="en-GB" baseline="0" dirty="0" smtClean="0"/>
          </a:p>
          <a:p>
            <a:r>
              <a:rPr lang="en-GB" baseline="0" dirty="0" smtClean="0"/>
              <a:t>The proposer of this resolution is concerned about the amount of </a:t>
            </a:r>
            <a:r>
              <a:rPr lang="en-GB" baseline="0" dirty="0" err="1" smtClean="0"/>
              <a:t>microplastic</a:t>
            </a:r>
            <a:r>
              <a:rPr lang="en-GB" baseline="0" dirty="0" smtClean="0"/>
              <a:t> fibres that are entering our oceans and the impact this has on aquatic life. With 85% of human-made material on the shoreline consisting of </a:t>
            </a:r>
            <a:r>
              <a:rPr lang="en-GB" baseline="0" dirty="0" err="1" smtClean="0"/>
              <a:t>microplastic</a:t>
            </a:r>
            <a:r>
              <a:rPr lang="en-GB" baseline="0" dirty="0" smtClean="0"/>
              <a:t> fibres, the proposer believes that the WI has an important role to play in raising awareness. She wishes to see the WI use its influence to encourage government to support and fund research and development into water treatment, textile production and recycling equipment and processes, as well as to persuade washing machine manufacturers to introduce filters to reduce the numbers of </a:t>
            </a:r>
            <a:r>
              <a:rPr lang="en-GB" baseline="0" dirty="0" err="1" smtClean="0"/>
              <a:t>microplastic</a:t>
            </a:r>
            <a:r>
              <a:rPr lang="en-GB" baseline="0" dirty="0" smtClean="0"/>
              <a:t> fibres entering the ocean. </a:t>
            </a:r>
          </a:p>
        </p:txBody>
      </p:sp>
      <p:sp>
        <p:nvSpPr>
          <p:cNvPr id="4" name="Slide Number Placeholder 3"/>
          <p:cNvSpPr>
            <a:spLocks noGrp="1"/>
          </p:cNvSpPr>
          <p:nvPr>
            <p:ph type="sldNum" sz="quarter" idx="10"/>
          </p:nvPr>
        </p:nvSpPr>
        <p:spPr/>
        <p:txBody>
          <a:bodyPr/>
          <a:lstStyle/>
          <a:p>
            <a:fld id="{280E8F88-E7A6-43D6-87E3-0E73CF55C3E8}" type="slidenum">
              <a:rPr lang="en-GB" smtClean="0"/>
              <a:t>1</a:t>
            </a:fld>
            <a:endParaRPr lang="en-GB"/>
          </a:p>
        </p:txBody>
      </p:sp>
    </p:spTree>
    <p:extLst>
      <p:ext uri="{BB962C8B-B14F-4D97-AF65-F5344CB8AC3E}">
        <p14:creationId xmlns:p14="http://schemas.microsoft.com/office/powerpoint/2010/main" val="19549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a:t>
            </a:r>
            <a:r>
              <a:rPr lang="en-GB" baseline="0" dirty="0" smtClean="0"/>
              <a:t>slide]</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10</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280E8F88-E7A6-43D6-87E3-0E73CF55C3E8}" type="slidenum">
              <a:rPr lang="en-GB" smtClean="0"/>
              <a:t>11</a:t>
            </a:fld>
            <a:endParaRPr lang="en-GB"/>
          </a:p>
        </p:txBody>
      </p:sp>
    </p:spTree>
    <p:extLst>
      <p:ext uri="{BB962C8B-B14F-4D97-AF65-F5344CB8AC3E}">
        <p14:creationId xmlns:p14="http://schemas.microsoft.com/office/powerpoint/2010/main" val="2241663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resolution addresses an issue which is largely hidden but which has a potentially huge impact on our natural environment. </a:t>
            </a:r>
          </a:p>
          <a:p>
            <a:endParaRPr lang="en-GB" i="1" baseline="0" dirty="0" smtClean="0"/>
          </a:p>
          <a:p>
            <a:r>
              <a:rPr lang="en-GB" i="0" baseline="0" dirty="0" smtClean="0"/>
              <a:t>First I will talk through what </a:t>
            </a:r>
            <a:r>
              <a:rPr lang="en-GB" i="0" baseline="0" dirty="0" err="1" smtClean="0"/>
              <a:t>microfibres</a:t>
            </a:r>
            <a:r>
              <a:rPr lang="en-GB" i="0" baseline="0" dirty="0" smtClean="0"/>
              <a:t> are </a:t>
            </a:r>
            <a:endParaRPr lang="en-GB" i="0" baseline="0" dirty="0" smtClean="0"/>
          </a:p>
          <a:p>
            <a:r>
              <a:rPr lang="en-GB" i="0" baseline="0" dirty="0" smtClean="0"/>
              <a:t>Then </a:t>
            </a:r>
            <a:r>
              <a:rPr lang="en-GB" i="0" baseline="0" dirty="0" smtClean="0"/>
              <a:t>I will discuss why they are a problem </a:t>
            </a:r>
            <a:endParaRPr lang="en-GB" i="1" baseline="0" dirty="0" smtClean="0"/>
          </a:p>
          <a:p>
            <a:r>
              <a:rPr lang="en-GB" i="0" baseline="0" dirty="0" smtClean="0"/>
              <a:t>How the problem can potentially be tackled </a:t>
            </a:r>
          </a:p>
          <a:p>
            <a:r>
              <a:rPr lang="en-GB" i="0" baseline="0" dirty="0" smtClean="0"/>
              <a:t>I will go on to give a brief overview of the current government attitude to the problem </a:t>
            </a:r>
            <a:endParaRPr lang="en-GB" i="1" baseline="0" dirty="0" smtClean="0"/>
          </a:p>
          <a:p>
            <a:r>
              <a:rPr lang="en-GB" i="0" baseline="0" dirty="0" smtClean="0"/>
              <a:t>Then I’ll discuss how the WI could possibly work on this resolution if it were to pass </a:t>
            </a:r>
            <a:endParaRPr lang="en-GB" i="1" baseline="0" dirty="0" smtClean="0"/>
          </a:p>
          <a:p>
            <a:r>
              <a:rPr lang="en-GB" i="0" baseline="0" dirty="0" smtClean="0"/>
              <a:t>And then round off the discussion with some key arguments for and against the motion </a:t>
            </a:r>
            <a:endParaRPr lang="en-GB" i="0" dirty="0"/>
          </a:p>
        </p:txBody>
      </p:sp>
      <p:sp>
        <p:nvSpPr>
          <p:cNvPr id="4" name="Slide Number Placeholder 3"/>
          <p:cNvSpPr>
            <a:spLocks noGrp="1"/>
          </p:cNvSpPr>
          <p:nvPr>
            <p:ph type="sldNum" sz="quarter" idx="10"/>
          </p:nvPr>
        </p:nvSpPr>
        <p:spPr/>
        <p:txBody>
          <a:bodyPr/>
          <a:lstStyle/>
          <a:p>
            <a:fld id="{280E8F88-E7A6-43D6-87E3-0E73CF55C3E8}" type="slidenum">
              <a:rPr lang="en-GB" smtClean="0"/>
              <a:t>2</a:t>
            </a:fld>
            <a:endParaRPr lang="en-GB"/>
          </a:p>
        </p:txBody>
      </p:sp>
    </p:spTree>
    <p:extLst>
      <p:ext uri="{BB962C8B-B14F-4D97-AF65-F5344CB8AC3E}">
        <p14:creationId xmlns:p14="http://schemas.microsoft.com/office/powerpoint/2010/main" val="22011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National Oceanic and Atmospheric Administration defines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as plastic fragments 5mm or smaller. </a:t>
            </a:r>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fibres are shed from synthetic and man-made clothes when laundered and end up in the sea and wider environment. </a:t>
            </a:r>
          </a:p>
          <a:p>
            <a:r>
              <a:rPr lang="en-GB" sz="1200" kern="1200" dirty="0" smtClean="0">
                <a:solidFill>
                  <a:schemeClr val="tx1"/>
                </a:solidFill>
                <a:effectLst/>
                <a:latin typeface="+mn-lt"/>
                <a:ea typeface="+mn-ea"/>
                <a:cs typeface="+mn-cs"/>
              </a:rPr>
              <a:t>A report by ecologist Mark Browne estimated that around 1,900 individual microfibers can be rinsed off a single synthetic </a:t>
            </a:r>
            <a:r>
              <a:rPr lang="en-GB" sz="1200" kern="1200" dirty="0" smtClean="0">
                <a:solidFill>
                  <a:schemeClr val="tx1"/>
                </a:solidFill>
                <a:effectLst/>
                <a:latin typeface="+mn-lt"/>
                <a:ea typeface="+mn-ea"/>
                <a:cs typeface="+mn-cs"/>
              </a:rPr>
              <a:t>garment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around 85% of human-made materials found on the coastline consisting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a:t>
            </a:r>
            <a:r>
              <a:rPr lang="en-GB" sz="1200" kern="1200" dirty="0" smtClean="0">
                <a:solidFill>
                  <a:schemeClr val="tx1"/>
                </a:solidFill>
                <a:effectLst/>
                <a:latin typeface="+mn-lt"/>
                <a:ea typeface="+mn-ea"/>
                <a:cs typeface="+mn-cs"/>
              </a:rPr>
              <a:t>.</a:t>
            </a:r>
          </a:p>
          <a:p>
            <a:r>
              <a:rPr lang="en-GB" sz="1200" kern="1200" baseline="0" dirty="0" smtClean="0">
                <a:solidFill>
                  <a:schemeClr val="tx1"/>
                </a:solidFill>
                <a:effectLst/>
                <a:latin typeface="+mn-lt"/>
                <a:ea typeface="+mn-ea"/>
                <a:cs typeface="+mn-cs"/>
              </a:rPr>
              <a:t>A report by the International Union for the Conservation of Nature estimates that 1.5 million tons of </a:t>
            </a:r>
            <a:r>
              <a:rPr lang="en-GB" sz="1200" kern="1200" baseline="0" dirty="0" err="1" smtClean="0">
                <a:solidFill>
                  <a:schemeClr val="tx1"/>
                </a:solidFill>
                <a:effectLst/>
                <a:latin typeface="+mn-lt"/>
                <a:ea typeface="+mn-ea"/>
                <a:cs typeface="+mn-cs"/>
              </a:rPr>
              <a:t>microplastics</a:t>
            </a:r>
            <a:r>
              <a:rPr lang="en-GB" sz="1200" kern="1200" baseline="0" dirty="0" smtClean="0">
                <a:solidFill>
                  <a:schemeClr val="tx1"/>
                </a:solidFill>
                <a:effectLst/>
                <a:latin typeface="+mn-lt"/>
                <a:ea typeface="+mn-ea"/>
                <a:cs typeface="+mn-cs"/>
              </a:rPr>
              <a:t> are released into the ocean every year. This is the equivalent to one empty plastic carrier bag being thrown into the ocean per person per week worldwide.</a:t>
            </a:r>
          </a:p>
          <a:p>
            <a:r>
              <a:rPr lang="en-GB" sz="1200" kern="1200" baseline="0" dirty="0" smtClean="0">
                <a:solidFill>
                  <a:schemeClr val="tx1"/>
                </a:solidFill>
                <a:effectLst/>
                <a:latin typeface="+mn-lt"/>
                <a:ea typeface="+mn-ea"/>
                <a:cs typeface="+mn-cs"/>
              </a:rPr>
              <a:t>The study found that the largest proportion of </a:t>
            </a:r>
            <a:r>
              <a:rPr lang="en-GB" sz="1200" kern="1200" baseline="0" dirty="0" err="1" smtClean="0">
                <a:solidFill>
                  <a:schemeClr val="tx1"/>
                </a:solidFill>
                <a:effectLst/>
                <a:latin typeface="+mn-lt"/>
                <a:ea typeface="+mn-ea"/>
                <a:cs typeface="+mn-cs"/>
              </a:rPr>
              <a:t>microplastic</a:t>
            </a:r>
            <a:r>
              <a:rPr lang="en-GB" sz="1200" kern="1200" baseline="0" dirty="0" smtClean="0">
                <a:solidFill>
                  <a:schemeClr val="tx1"/>
                </a:solidFill>
                <a:effectLst/>
                <a:latin typeface="+mn-lt"/>
                <a:ea typeface="+mn-ea"/>
                <a:cs typeface="+mn-cs"/>
              </a:rPr>
              <a:t> particles came from the abrasion of tyres while driving, and laundering of synthetic textiles. These particles end up in the environment through road run off, waste water treatment systems and wind transfer.</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3</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study by Plymouth University showed that a number of factor</a:t>
            </a:r>
            <a:r>
              <a:rPr lang="en-GB" sz="1200" kern="1200" baseline="0" dirty="0" smtClean="0">
                <a:solidFill>
                  <a:schemeClr val="tx1"/>
                </a:solidFill>
                <a:effectLst/>
                <a:latin typeface="+mn-lt"/>
                <a:ea typeface="+mn-ea"/>
                <a:cs typeface="+mn-cs"/>
              </a:rPr>
              <a:t>s influenced the number of </a:t>
            </a:r>
            <a:r>
              <a:rPr lang="en-GB" sz="1200" kern="1200" baseline="0" dirty="0" err="1" smtClean="0">
                <a:solidFill>
                  <a:schemeClr val="tx1"/>
                </a:solidFill>
                <a:effectLst/>
                <a:latin typeface="+mn-lt"/>
                <a:ea typeface="+mn-ea"/>
                <a:cs typeface="+mn-cs"/>
              </a:rPr>
              <a:t>microfibres</a:t>
            </a:r>
            <a:r>
              <a:rPr lang="en-GB" sz="1200" kern="1200" baseline="0" dirty="0" smtClean="0">
                <a:solidFill>
                  <a:schemeClr val="tx1"/>
                </a:solidFill>
                <a:effectLst/>
                <a:latin typeface="+mn-lt"/>
                <a:ea typeface="+mn-ea"/>
                <a:cs typeface="+mn-cs"/>
              </a:rPr>
              <a:t> shed from a piece of clothing. </a:t>
            </a:r>
          </a:p>
          <a:p>
            <a:r>
              <a:rPr lang="en-GB" sz="1200" kern="1200" baseline="0" dirty="0" smtClean="0">
                <a:solidFill>
                  <a:schemeClr val="tx1"/>
                </a:solidFill>
                <a:effectLst/>
                <a:latin typeface="+mn-lt"/>
                <a:ea typeface="+mn-ea"/>
                <a:cs typeface="+mn-cs"/>
              </a:rPr>
              <a:t>This included the type of fabric – for example,</a:t>
            </a:r>
            <a:r>
              <a:rPr lang="en-GB" sz="1200" kern="1200" dirty="0" smtClean="0">
                <a:solidFill>
                  <a:schemeClr val="tx1"/>
                </a:solidFill>
                <a:effectLst/>
                <a:latin typeface="+mn-lt"/>
                <a:ea typeface="+mn-ea"/>
                <a:cs typeface="+mn-cs"/>
              </a:rPr>
              <a:t> 140,000 fibres were shed per washing machine load of polyester-cotton blend fabric</a:t>
            </a:r>
            <a:r>
              <a:rPr lang="en-GB" sz="120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compared with 730,000 fibres for acrylic.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same study found that the type of detergent used, and whether or not fabric conditioner was used, also had an impact on the number of fibres that were shed. </a:t>
            </a:r>
            <a:r>
              <a:rPr lang="en-GB" sz="1200" i="1" kern="1200" baseline="0" dirty="0" smtClean="0">
                <a:solidFill>
                  <a:schemeClr val="tx1"/>
                </a:solidFill>
                <a:effectLst/>
                <a:latin typeface="+mn-lt"/>
                <a:ea typeface="+mn-ea"/>
                <a:cs typeface="+mn-cs"/>
              </a:rPr>
              <a:t>click</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research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how they are released and where and how they accumulate is still in its relative infancy. In an inquiry into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pollution, the parliamentary Environmental Audit Select Committee recognised this issue, and recommended that the government should seek to formulate a policy for researching and mitigating the impacts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from an early stage.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0E8F88-E7A6-43D6-87E3-0E73CF55C3E8}" type="slidenum">
              <a:rPr lang="en-GB" smtClean="0"/>
              <a:t>4</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soak up toxins and due to their small size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are readily ingested by aquatic life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t>
            </a:r>
            <a:r>
              <a:rPr lang="en-GB" sz="1200" kern="1200" dirty="0" smtClean="0">
                <a:solidFill>
                  <a:schemeClr val="tx1"/>
                </a:solidFill>
                <a:effectLst/>
                <a:latin typeface="+mn-lt"/>
                <a:ea typeface="+mn-ea"/>
                <a:cs typeface="+mn-cs"/>
              </a:rPr>
              <a:t>they </a:t>
            </a:r>
            <a:r>
              <a:rPr lang="en-GB" sz="1200" kern="1200" dirty="0" err="1" smtClean="0">
                <a:solidFill>
                  <a:schemeClr val="tx1"/>
                </a:solidFill>
                <a:effectLst/>
                <a:latin typeface="+mn-lt"/>
                <a:ea typeface="+mn-ea"/>
                <a:cs typeface="+mn-cs"/>
              </a:rPr>
              <a:t>bioaccumulate</a:t>
            </a:r>
            <a:r>
              <a:rPr lang="en-GB" sz="1200" kern="1200" dirty="0" smtClean="0">
                <a:solidFill>
                  <a:schemeClr val="tx1"/>
                </a:solidFill>
                <a:effectLst/>
                <a:latin typeface="+mn-lt"/>
                <a:ea typeface="+mn-ea"/>
                <a:cs typeface="+mn-cs"/>
              </a:rPr>
              <a:t> through the food chain, they concentrate toxins in the bodies of larger animals. </a:t>
            </a:r>
          </a:p>
          <a:p>
            <a:r>
              <a:rPr lang="en-GB" sz="1200" kern="1200" dirty="0" smtClean="0">
                <a:solidFill>
                  <a:schemeClr val="tx1"/>
                </a:solidFill>
                <a:effectLst/>
                <a:latin typeface="+mn-lt"/>
                <a:ea typeface="+mn-ea"/>
                <a:cs typeface="+mn-cs"/>
              </a:rPr>
              <a:t>There is currently a lack of research into how much of these particles and toxins end up in the human diet, and what impacts these will have on health. </a:t>
            </a:r>
            <a:r>
              <a:rPr lang="en-GB"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a study looking at fish sold in markets in California and Indonesia found that a quarter had plastic fibres and debris in their guts. </a:t>
            </a:r>
            <a:endParaRPr lang="en-GB" sz="1200" i="1" kern="1200" baseline="0" dirty="0" smtClean="0">
              <a:solidFill>
                <a:schemeClr val="tx1"/>
              </a:solidFill>
              <a:effectLst/>
              <a:latin typeface="+mn-lt"/>
              <a:ea typeface="+mn-ea"/>
              <a:cs typeface="+mn-cs"/>
            </a:endParaRPr>
          </a:p>
          <a:p>
            <a:r>
              <a:rPr lang="en-GB" sz="1200" i="0" kern="1200" baseline="0" dirty="0" smtClean="0">
                <a:solidFill>
                  <a:schemeClr val="tx1"/>
                </a:solidFill>
                <a:effectLst/>
                <a:latin typeface="+mn-lt"/>
                <a:ea typeface="+mn-ea"/>
                <a:cs typeface="+mn-cs"/>
              </a:rPr>
              <a:t>They’ve also been </a:t>
            </a:r>
            <a:r>
              <a:rPr lang="en-GB" sz="1200" kern="1200" dirty="0" smtClean="0">
                <a:solidFill>
                  <a:schemeClr val="tx1"/>
                </a:solidFill>
                <a:effectLst/>
                <a:latin typeface="+mn-lt"/>
                <a:ea typeface="+mn-ea"/>
                <a:cs typeface="+mn-cs"/>
              </a:rPr>
              <a:t>found in drinking water, </a:t>
            </a:r>
            <a:r>
              <a:rPr lang="en-GB" sz="1200" kern="1200" dirty="0" smtClean="0">
                <a:solidFill>
                  <a:schemeClr val="tx1"/>
                </a:solidFill>
                <a:effectLst/>
                <a:latin typeface="+mn-lt"/>
                <a:ea typeface="+mn-ea"/>
                <a:cs typeface="+mn-cs"/>
              </a:rPr>
              <a:t>honey</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a:t>
            </a:r>
            <a:r>
              <a:rPr lang="en-GB" sz="1200" kern="1200" dirty="0" smtClean="0">
                <a:solidFill>
                  <a:schemeClr val="tx1"/>
                </a:solidFill>
                <a:effectLst/>
                <a:latin typeface="+mn-lt"/>
                <a:ea typeface="+mn-ea"/>
                <a:cs typeface="+mn-cs"/>
              </a:rPr>
              <a:t>table </a:t>
            </a:r>
            <a:r>
              <a:rPr lang="en-GB" sz="1200" kern="1200" dirty="0" smtClean="0">
                <a:solidFill>
                  <a:schemeClr val="tx1"/>
                </a:solidFill>
                <a:effectLst/>
                <a:latin typeface="+mn-lt"/>
                <a:ea typeface="+mn-ea"/>
                <a:cs typeface="+mn-cs"/>
              </a:rPr>
              <a:t>salt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Environmental Investigation Agency state that there is a clear risk that they could pose a threat to health, with several NGO’s recommending that a precautionary approach should be taken. </a:t>
            </a:r>
          </a:p>
          <a:p>
            <a:r>
              <a:rPr lang="en-GB" sz="1200" kern="1200" baseline="0" dirty="0" smtClean="0">
                <a:solidFill>
                  <a:schemeClr val="tx1"/>
                </a:solidFill>
                <a:effectLst/>
                <a:latin typeface="+mn-lt"/>
                <a:ea typeface="+mn-ea"/>
                <a:cs typeface="+mn-cs"/>
              </a:rPr>
              <a:t>And the problem is only likely to get worse. </a:t>
            </a:r>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Synthetic </a:t>
            </a:r>
            <a:r>
              <a:rPr lang="en-GB" sz="1200" kern="1200" baseline="0" dirty="0" smtClean="0">
                <a:solidFill>
                  <a:schemeClr val="tx1"/>
                </a:solidFill>
                <a:effectLst/>
                <a:latin typeface="+mn-lt"/>
                <a:ea typeface="+mn-ea"/>
                <a:cs typeface="+mn-cs"/>
              </a:rPr>
              <a:t>material is commonly found in outdoor activity clothes and in the ‘fast fashion’ industry.</a:t>
            </a:r>
            <a:r>
              <a:rPr lang="en-GB" sz="1200" i="1" kern="1200" baseline="0" dirty="0" smtClean="0">
                <a:solidFill>
                  <a:schemeClr val="tx1"/>
                </a:solidFill>
                <a:effectLst/>
                <a:latin typeface="+mn-lt"/>
                <a:ea typeface="+mn-ea"/>
                <a:cs typeface="+mn-cs"/>
              </a:rPr>
              <a:t> </a:t>
            </a:r>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Between 2009 and 2013, global consumption of synthetic clothing and textiles increased from 35.8 million tonnes to 55 million tonnes.</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5</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in the marine environment, any attempt to remove </a:t>
            </a:r>
            <a:r>
              <a:rPr lang="en-GB" dirty="0" err="1" smtClean="0"/>
              <a:t>microfibres</a:t>
            </a:r>
            <a:r>
              <a:rPr lang="en-GB" dirty="0" smtClean="0"/>
              <a:t> would be time and labour intensive and extremely costly, therefore prevention is key. </a:t>
            </a:r>
            <a:endParaRPr lang="en-GB" i="1" dirty="0" smtClean="0"/>
          </a:p>
          <a:p>
            <a:r>
              <a:rPr lang="en-GB" dirty="0" smtClean="0"/>
              <a:t>Fitting filters to waste water treatment plants is an option, however due to </a:t>
            </a:r>
            <a:r>
              <a:rPr lang="en-GB" dirty="0" err="1" smtClean="0"/>
              <a:t>microfibres</a:t>
            </a:r>
            <a:r>
              <a:rPr lang="en-GB" dirty="0" smtClean="0"/>
              <a:t> entering sewage sludge in the treatment process it is likely that this method of filtering would still result in </a:t>
            </a:r>
            <a:r>
              <a:rPr lang="en-GB" dirty="0" err="1" smtClean="0"/>
              <a:t>microfibres</a:t>
            </a:r>
            <a:r>
              <a:rPr lang="en-GB" dirty="0" smtClean="0"/>
              <a:t> in the wider environment. It</a:t>
            </a:r>
            <a:r>
              <a:rPr lang="en-GB" baseline="0" dirty="0" smtClean="0"/>
              <a:t> would also be very costly - though this should be investigated. </a:t>
            </a:r>
            <a:endParaRPr lang="en-GB" dirty="0" smtClean="0"/>
          </a:p>
          <a:p>
            <a:r>
              <a:rPr lang="en-GB" dirty="0" smtClean="0"/>
              <a:t>Because</a:t>
            </a:r>
            <a:r>
              <a:rPr lang="en-GB" baseline="0" dirty="0" smtClean="0"/>
              <a:t> of this</a:t>
            </a:r>
            <a:r>
              <a:rPr lang="en-GB" dirty="0" smtClean="0"/>
              <a:t>, at source is generally considered to be the most effective way of reducing </a:t>
            </a:r>
            <a:r>
              <a:rPr lang="en-GB" dirty="0" err="1" smtClean="0"/>
              <a:t>microfibres</a:t>
            </a:r>
            <a:r>
              <a:rPr lang="en-GB" baseline="0" dirty="0" smtClean="0"/>
              <a:t> entering the environment</a:t>
            </a:r>
            <a:r>
              <a:rPr lang="en-GB" dirty="0" smtClean="0"/>
              <a:t>. Fitting filters to new washing machines and retrofitting filters to old washing machines is one option for tackling the problem, </a:t>
            </a:r>
          </a:p>
          <a:p>
            <a:r>
              <a:rPr lang="en-GB" dirty="0" smtClean="0"/>
              <a:t>however with this approach,</a:t>
            </a:r>
            <a:r>
              <a:rPr lang="en-GB" baseline="0" dirty="0" smtClean="0"/>
              <a:t> we need to </a:t>
            </a:r>
            <a:r>
              <a:rPr lang="en-GB" dirty="0" smtClean="0"/>
              <a:t>ensure that consumers dispose of the filtered fibres correctly otherwise they could</a:t>
            </a:r>
            <a:r>
              <a:rPr lang="en-GB" baseline="0" dirty="0" smtClean="0"/>
              <a:t> </a:t>
            </a:r>
            <a:r>
              <a:rPr lang="en-GB" dirty="0" smtClean="0"/>
              <a:t>end up in the wider environment</a:t>
            </a:r>
            <a:r>
              <a:rPr lang="en-GB" baseline="0" dirty="0" smtClean="0"/>
              <a:t> anyway! </a:t>
            </a:r>
            <a:r>
              <a:rPr lang="en-GB" dirty="0" smtClean="0"/>
              <a:t> </a:t>
            </a:r>
          </a:p>
          <a:p>
            <a:r>
              <a:rPr lang="en-GB" dirty="0" smtClean="0"/>
              <a:t>Fabrics coated with an anti-shed treatment,</a:t>
            </a:r>
            <a:r>
              <a:rPr lang="en-GB" baseline="0" dirty="0" smtClean="0"/>
              <a:t> a</a:t>
            </a:r>
            <a:r>
              <a:rPr lang="en-GB" dirty="0" smtClean="0"/>
              <a:t> ‘nanoball’ used in the washing machine to attract and capture plastic,</a:t>
            </a:r>
            <a:r>
              <a:rPr lang="en-GB" baseline="0" dirty="0" smtClean="0"/>
              <a:t> and washing using certain detergents are other options</a:t>
            </a:r>
            <a:r>
              <a:rPr lang="en-GB" dirty="0" smtClean="0"/>
              <a:t>. The EU Mermaid</a:t>
            </a:r>
            <a:r>
              <a:rPr lang="en-GB" baseline="0" dirty="0" smtClean="0"/>
              <a:t>s project is looking at ways that existing technology can be utilised to alleviate the problem. </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As I mentioned earlier in the presentation,</a:t>
            </a:r>
            <a:r>
              <a:rPr lang="en-GB" baseline="0" dirty="0" smtClean="0"/>
              <a:t> the influential parliamentary Environmental Audit Committee looked at this issue earlier this year. </a:t>
            </a:r>
            <a:endParaRPr lang="en-GB"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Critically, they highlighted the need for more research and development, and that government should be looking at this issue from an early stage. </a:t>
            </a:r>
            <a:endParaRPr lang="en-GB"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6</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November the UK government responded to the inquiry into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It stated that the Chief Medical Officer would review the health impacts of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and that it would shortly be publishing a report on the potential harm of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in the marine environment.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March 2017 the Environment</a:t>
            </a:r>
            <a:r>
              <a:rPr lang="en-GB" sz="1200" kern="1200" baseline="0" dirty="0" smtClean="0">
                <a:solidFill>
                  <a:schemeClr val="tx1"/>
                </a:solidFill>
                <a:effectLst/>
                <a:latin typeface="+mn-lt"/>
                <a:ea typeface="+mn-ea"/>
                <a:cs typeface="+mn-cs"/>
              </a:rPr>
              <a:t> Agency, water industry and academics came together to look at the role of wastewater treatment in the release of </a:t>
            </a:r>
            <a:r>
              <a:rPr lang="en-GB" sz="1200" kern="1200" baseline="0" dirty="0" err="1" smtClean="0">
                <a:solidFill>
                  <a:schemeClr val="tx1"/>
                </a:solidFill>
                <a:effectLst/>
                <a:latin typeface="+mn-lt"/>
                <a:ea typeface="+mn-ea"/>
                <a:cs typeface="+mn-cs"/>
              </a:rPr>
              <a:t>microplastics</a:t>
            </a:r>
            <a:r>
              <a:rPr lang="en-GB" sz="1200" kern="1200" baseline="0" dirty="0" smtClean="0">
                <a:solidFill>
                  <a:schemeClr val="tx1"/>
                </a:solidFill>
                <a:effectLst/>
                <a:latin typeface="+mn-lt"/>
                <a:ea typeface="+mn-ea"/>
                <a:cs typeface="+mn-cs"/>
              </a:rPr>
              <a:t> into the environment. They proposed that the water industry should trial sampling for </a:t>
            </a:r>
            <a:r>
              <a:rPr lang="en-GB" sz="1200" kern="1200" baseline="0" dirty="0" err="1" smtClean="0">
                <a:solidFill>
                  <a:schemeClr val="tx1"/>
                </a:solidFill>
                <a:effectLst/>
                <a:latin typeface="+mn-lt"/>
                <a:ea typeface="+mn-ea"/>
                <a:cs typeface="+mn-cs"/>
              </a:rPr>
              <a:t>microplastics</a:t>
            </a:r>
            <a:r>
              <a:rPr lang="en-GB" sz="1200" kern="1200" baseline="0" dirty="0" smtClean="0">
                <a:solidFill>
                  <a:schemeClr val="tx1"/>
                </a:solidFill>
                <a:effectLst/>
                <a:latin typeface="+mn-lt"/>
                <a:ea typeface="+mn-ea"/>
                <a:cs typeface="+mn-cs"/>
              </a:rPr>
              <a:t> at their wastewater treatment plants during this year. The results of this investigation programme would feed into decisions about what to do next.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government has also committed to banning micro</a:t>
            </a:r>
            <a:r>
              <a:rPr lang="en-GB" sz="1200" b="1" i="1" kern="1200" dirty="0" smtClean="0">
                <a:solidFill>
                  <a:schemeClr val="tx1"/>
                </a:solidFill>
                <a:effectLst/>
                <a:latin typeface="+mn-lt"/>
                <a:ea typeface="+mn-ea"/>
                <a:cs typeface="+mn-cs"/>
              </a:rPr>
              <a:t>beads</a:t>
            </a:r>
            <a:r>
              <a:rPr lang="en-GB" sz="1200" kern="1200" dirty="0" smtClean="0">
                <a:solidFill>
                  <a:schemeClr val="tx1"/>
                </a:solidFill>
                <a:effectLst/>
                <a:latin typeface="+mn-lt"/>
                <a:ea typeface="+mn-ea"/>
                <a:cs typeface="+mn-cs"/>
              </a:rPr>
              <a:t> – a type of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commonly found in cosmetics and toiletries (but which are much less common than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fibres). This is a change in approach for the government which previously supported a voluntary phase out. The ban is an important first step in reducing </a:t>
            </a:r>
            <a:r>
              <a:rPr lang="en-GB" sz="1200" kern="1200" dirty="0" err="1" smtClean="0">
                <a:solidFill>
                  <a:schemeClr val="tx1"/>
                </a:solidFill>
                <a:effectLst/>
                <a:latin typeface="+mn-lt"/>
                <a:ea typeface="+mn-ea"/>
                <a:cs typeface="+mn-cs"/>
              </a:rPr>
              <a:t>microplastics</a:t>
            </a:r>
            <a:r>
              <a:rPr lang="en-GB" sz="1200" kern="1200" dirty="0" smtClean="0">
                <a:solidFill>
                  <a:schemeClr val="tx1"/>
                </a:solidFill>
                <a:effectLst/>
                <a:latin typeface="+mn-lt"/>
                <a:ea typeface="+mn-ea"/>
                <a:cs typeface="+mn-cs"/>
              </a:rPr>
              <a:t> in the oceans. Given this change in approach, government may be more responsive to considering other ways of mitigating </a:t>
            </a:r>
            <a:r>
              <a:rPr lang="en-GB" sz="1200" kern="1200" dirty="0" err="1" smtClean="0">
                <a:solidFill>
                  <a:schemeClr val="tx1"/>
                </a:solidFill>
                <a:effectLst/>
                <a:latin typeface="+mn-lt"/>
                <a:ea typeface="+mn-ea"/>
                <a:cs typeface="+mn-cs"/>
              </a:rPr>
              <a:t>microplastic</a:t>
            </a:r>
            <a:r>
              <a:rPr lang="en-GB" sz="1200" kern="1200" dirty="0" smtClean="0">
                <a:solidFill>
                  <a:schemeClr val="tx1"/>
                </a:solidFill>
                <a:effectLst/>
                <a:latin typeface="+mn-lt"/>
                <a:ea typeface="+mn-ea"/>
                <a:cs typeface="+mn-cs"/>
              </a:rPr>
              <a:t> fibre pollution.   </a:t>
            </a:r>
          </a:p>
          <a:p>
            <a:endParaRPr lang="en-GB" baseline="0" dirty="0" smtClean="0"/>
          </a:p>
        </p:txBody>
      </p:sp>
      <p:sp>
        <p:nvSpPr>
          <p:cNvPr id="4" name="Slide Number Placeholder 3"/>
          <p:cNvSpPr>
            <a:spLocks noGrp="1"/>
          </p:cNvSpPr>
          <p:nvPr>
            <p:ph type="sldNum" sz="quarter" idx="10"/>
          </p:nvPr>
        </p:nvSpPr>
        <p:spPr/>
        <p:txBody>
          <a:bodyPr/>
          <a:lstStyle/>
          <a:p>
            <a:fld id="{280E8F88-E7A6-43D6-87E3-0E73CF55C3E8}" type="slidenum">
              <a:rPr lang="en-GB" smtClean="0"/>
              <a:t>7</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a national level the NFWI could work with environmental charities to bring what is currently a fairly niche issue into the mainstream. </a:t>
            </a:r>
            <a:endParaRPr lang="en-GB" i="1" baseline="0" dirty="0" smtClean="0"/>
          </a:p>
          <a:p>
            <a:r>
              <a:rPr lang="en-GB" baseline="0" dirty="0" smtClean="0"/>
              <a:t>Better public and political awareness of the issue would provide a good foundation from which the NFWI could press government, industry and the Research Councils to set aside funding to research the problem and develop solutions. </a:t>
            </a:r>
          </a:p>
          <a:p>
            <a:r>
              <a:rPr lang="en-GB" baseline="0" dirty="0" smtClean="0"/>
              <a:t>Calling for better filtration systems to be fitted to waste water treatment plants and incentives for consumers to invest in technology (where it exists) which reduces the problem could be longer term aims. </a:t>
            </a:r>
          </a:p>
          <a:p>
            <a:r>
              <a:rPr lang="en-GB" baseline="0" dirty="0" smtClean="0"/>
              <a:t> </a:t>
            </a:r>
          </a:p>
          <a:p>
            <a:r>
              <a:rPr lang="en-GB" baseline="0" dirty="0" smtClean="0"/>
              <a:t>At a local level WI members could use their collective consumer power to seek greater action on the issue from clothing and washing machine manufactures. </a:t>
            </a:r>
            <a:endParaRPr lang="en-GB" i="1" baseline="0" dirty="0" smtClean="0"/>
          </a:p>
          <a:p>
            <a:r>
              <a:rPr lang="en-GB" baseline="0" dirty="0" smtClean="0"/>
              <a:t>They could emphasise the fact that, when made aware of the information and extent of the problem, consumers are willing and able to ensure that </a:t>
            </a:r>
            <a:r>
              <a:rPr lang="en-GB" baseline="0" dirty="0" err="1" smtClean="0"/>
              <a:t>microfibres</a:t>
            </a:r>
            <a:r>
              <a:rPr lang="en-GB" baseline="0" dirty="0" smtClean="0"/>
              <a:t> are tackled at source. </a:t>
            </a:r>
          </a:p>
        </p:txBody>
      </p:sp>
      <p:sp>
        <p:nvSpPr>
          <p:cNvPr id="4" name="Slide Number Placeholder 3"/>
          <p:cNvSpPr>
            <a:spLocks noGrp="1"/>
          </p:cNvSpPr>
          <p:nvPr>
            <p:ph type="sldNum" sz="quarter" idx="10"/>
          </p:nvPr>
        </p:nvSpPr>
        <p:spPr/>
        <p:txBody>
          <a:bodyPr/>
          <a:lstStyle/>
          <a:p>
            <a:fld id="{280E8F88-E7A6-43D6-87E3-0E73CF55C3E8}" type="slidenum">
              <a:rPr lang="en-GB" smtClean="0"/>
              <a:t>8</a:t>
            </a:fld>
            <a:endParaRPr lang="en-GB"/>
          </a:p>
        </p:txBody>
      </p:sp>
    </p:spTree>
    <p:extLst>
      <p:ext uri="{BB962C8B-B14F-4D97-AF65-F5344CB8AC3E}">
        <p14:creationId xmlns:p14="http://schemas.microsoft.com/office/powerpoint/2010/main" val="3452189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text</a:t>
            </a:r>
            <a:r>
              <a:rPr lang="en-GB" baseline="0" dirty="0" smtClean="0"/>
              <a:t> on the </a:t>
            </a:r>
            <a:r>
              <a:rPr lang="en-GB" baseline="0" dirty="0" smtClean="0"/>
              <a:t>slide]</a:t>
            </a:r>
            <a:endParaRPr lang="en-GB" dirty="0"/>
          </a:p>
        </p:txBody>
      </p:sp>
      <p:sp>
        <p:nvSpPr>
          <p:cNvPr id="4" name="Slide Number Placeholder 3"/>
          <p:cNvSpPr>
            <a:spLocks noGrp="1"/>
          </p:cNvSpPr>
          <p:nvPr>
            <p:ph type="sldNum" sz="quarter" idx="10"/>
          </p:nvPr>
        </p:nvSpPr>
        <p:spPr/>
        <p:txBody>
          <a:bodyPr/>
          <a:lstStyle/>
          <a:p>
            <a:fld id="{280E8F88-E7A6-43D6-87E3-0E73CF55C3E8}" type="slidenum">
              <a:rPr lang="en-GB" smtClean="0"/>
              <a:t>9</a:t>
            </a:fld>
            <a:endParaRPr lang="en-GB"/>
          </a:p>
        </p:txBody>
      </p:sp>
    </p:spTree>
    <p:extLst>
      <p:ext uri="{BB962C8B-B14F-4D97-AF65-F5344CB8AC3E}">
        <p14:creationId xmlns:p14="http://schemas.microsoft.com/office/powerpoint/2010/main" val="22416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8317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4499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939161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verall Presentation Title layout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Tree>
    <p:extLst>
      <p:ext uri="{BB962C8B-B14F-4D97-AF65-F5344CB8AC3E}">
        <p14:creationId xmlns:p14="http://schemas.microsoft.com/office/powerpoint/2010/main" val="335377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equal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4176713"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4661696" y="1636233"/>
            <a:ext cx="4176713" cy="3310776"/>
          </a:xfrm>
          <a:prstGeom prst="rect">
            <a:avLst/>
          </a:prstGeom>
        </p:spPr>
        <p:txBody>
          <a:bodyPr/>
          <a:lstStyle/>
          <a:p>
            <a:endParaRPr lang="en-GB" dirty="0"/>
          </a:p>
        </p:txBody>
      </p:sp>
    </p:spTree>
    <p:extLst>
      <p:ext uri="{BB962C8B-B14F-4D97-AF65-F5344CB8AC3E}">
        <p14:creationId xmlns:p14="http://schemas.microsoft.com/office/powerpoint/2010/main" val="230829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verall Presentation Title layout with 2 different sized pictures (should only be 1)">
    <p:spTree>
      <p:nvGrpSpPr>
        <p:cNvPr id="1" name=""/>
        <p:cNvGrpSpPr/>
        <p:nvPr/>
      </p:nvGrpSpPr>
      <p:grpSpPr>
        <a:xfrm>
          <a:off x="0" y="0"/>
          <a:ext cx="0" cy="0"/>
          <a:chOff x="0" y="0"/>
          <a:chExt cx="0" cy="0"/>
        </a:xfrm>
      </p:grpSpPr>
      <p:pic>
        <p:nvPicPr>
          <p:cNvPr id="3" name="Picture 3" descr="theWI_StrapStack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666" y="287911"/>
            <a:ext cx="1263742" cy="89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Rectangle 2"/>
          <p:cNvSpPr>
            <a:spLocks noGrp="1" noChangeArrowheads="1"/>
          </p:cNvSpPr>
          <p:nvPr>
            <p:ph type="ctrTitle" hasCustomPrompt="1"/>
          </p:nvPr>
        </p:nvSpPr>
        <p:spPr>
          <a:xfrm>
            <a:off x="228600" y="287912"/>
            <a:ext cx="6863680" cy="1034689"/>
          </a:xfrm>
        </p:spPr>
        <p:txBody>
          <a:bodyPr anchor="b"/>
          <a:lstStyle>
            <a:lvl1pPr>
              <a:defRPr sz="3700">
                <a:latin typeface="Arial Narrow" panose="020B0606020202030204" pitchFamily="34" charset="0"/>
              </a:defRPr>
            </a:lvl1pPr>
          </a:lstStyle>
          <a:p>
            <a:pPr lvl="0"/>
            <a:r>
              <a:rPr lang="en-GB" noProof="0" dirty="0" smtClean="0"/>
              <a:t>The overall presentation title goes here</a:t>
            </a:r>
          </a:p>
        </p:txBody>
      </p:sp>
      <p:sp>
        <p:nvSpPr>
          <p:cNvPr id="4" name="Picture Placeholder 3"/>
          <p:cNvSpPr>
            <a:spLocks noGrp="1"/>
          </p:cNvSpPr>
          <p:nvPr>
            <p:ph type="pic" sz="quarter" idx="10"/>
          </p:nvPr>
        </p:nvSpPr>
        <p:spPr>
          <a:xfrm>
            <a:off x="250825" y="1635935"/>
            <a:ext cx="2664000" cy="3310776"/>
          </a:xfrm>
          <a:prstGeom prst="rect">
            <a:avLst/>
          </a:prstGeom>
        </p:spPr>
        <p:txBody>
          <a:bodyPr/>
          <a:lstStyle/>
          <a:p>
            <a:endParaRPr lang="en-GB" dirty="0"/>
          </a:p>
        </p:txBody>
      </p:sp>
      <p:sp>
        <p:nvSpPr>
          <p:cNvPr id="6" name="Picture Placeholder 3"/>
          <p:cNvSpPr>
            <a:spLocks noGrp="1"/>
          </p:cNvSpPr>
          <p:nvPr>
            <p:ph type="pic" sz="quarter" idx="11"/>
          </p:nvPr>
        </p:nvSpPr>
        <p:spPr>
          <a:xfrm>
            <a:off x="3203847" y="1636233"/>
            <a:ext cx="5626800" cy="3310776"/>
          </a:xfrm>
          <a:prstGeom prst="rect">
            <a:avLst/>
          </a:prstGeom>
        </p:spPr>
        <p:txBody>
          <a:bodyPr/>
          <a:lstStyle/>
          <a:p>
            <a:endParaRPr lang="en-GB" dirty="0"/>
          </a:p>
        </p:txBody>
      </p:sp>
    </p:spTree>
    <p:extLst>
      <p:ext uri="{BB962C8B-B14F-4D97-AF65-F5344CB8AC3E}">
        <p14:creationId xmlns:p14="http://schemas.microsoft.com/office/powerpoint/2010/main" val="632498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only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1"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3" name="Content Placeholder 2"/>
          <p:cNvSpPr>
            <a:spLocks noGrp="1"/>
          </p:cNvSpPr>
          <p:nvPr>
            <p:ph idx="1" hasCustomPrompt="1"/>
          </p:nvPr>
        </p:nvSpPr>
        <p:spPr>
          <a:xfrm>
            <a:off x="226801" y="1132034"/>
            <a:ext cx="8650485"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5675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layout (1 per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6800" y="1549858"/>
            <a:ext cx="7772400" cy="1020447"/>
          </a:xfrm>
        </p:spPr>
        <p:txBody>
          <a:bodyPr lIns="36000" tIns="36000" rIns="36000" bIns="36000" anchor="b"/>
          <a:lstStyle>
            <a:lvl1pPr algn="l">
              <a:defRPr sz="4000" b="1" cap="all" baseline="0">
                <a:latin typeface="Arial Narrow" panose="020B0606020202030204" pitchFamily="34" charset="0"/>
              </a:defRPr>
            </a:lvl1pPr>
          </a:lstStyle>
          <a:p>
            <a:r>
              <a:rPr lang="en-US" dirty="0" smtClean="0"/>
              <a:t>Insert section title here</a:t>
            </a:r>
            <a:endParaRPr lang="en-GB" dirty="0"/>
          </a:p>
        </p:txBody>
      </p:sp>
      <p:sp>
        <p:nvSpPr>
          <p:cNvPr id="3" name="Text Placeholder 2"/>
          <p:cNvSpPr>
            <a:spLocks noGrp="1"/>
          </p:cNvSpPr>
          <p:nvPr>
            <p:ph type="body" idx="1" hasCustomPrompt="1"/>
          </p:nvPr>
        </p:nvSpPr>
        <p:spPr>
          <a:xfrm>
            <a:off x="226800" y="2598376"/>
            <a:ext cx="7772400" cy="1125191"/>
          </a:xfrm>
          <a:prstGeom prst="rect">
            <a:avLst/>
          </a:prstGeom>
        </p:spPr>
        <p:txBody>
          <a:bodyPr anchor="t"/>
          <a:lstStyle>
            <a:lvl1pPr marL="0" indent="0">
              <a:buNone/>
              <a:defRPr sz="2000">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Insert section sub title here, e.g. the name of the person presenting</a:t>
            </a:r>
          </a:p>
        </p:txBody>
      </p:sp>
    </p:spTree>
    <p:extLst>
      <p:ext uri="{BB962C8B-B14F-4D97-AF65-F5344CB8AC3E}">
        <p14:creationId xmlns:p14="http://schemas.microsoft.com/office/powerpoint/2010/main" val="779877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only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7" name="Content Placeholder 2"/>
          <p:cNvSpPr>
            <a:spLocks noGrp="1"/>
          </p:cNvSpPr>
          <p:nvPr>
            <p:ph idx="1" hasCustomPrompt="1"/>
          </p:nvPr>
        </p:nvSpPr>
        <p:spPr>
          <a:xfrm>
            <a:off x="226800"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0" hasCustomPrompt="1"/>
          </p:nvPr>
        </p:nvSpPr>
        <p:spPr>
          <a:xfrm>
            <a:off x="4716016" y="1132034"/>
            <a:ext cx="4185990"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2668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inglelarge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26800" y="1132034"/>
            <a:ext cx="2664000" cy="3599289"/>
          </a:xfrm>
          <a:prstGeom prst="rect">
            <a:avLst/>
          </a:prstGeom>
        </p:spPr>
        <p:txBody>
          <a:bodyPr lIns="36000" tIns="36000" rIns="36000" bIns="36000"/>
          <a:lstStyle>
            <a:lvl1pPr>
              <a:defRPr sz="2800">
                <a:latin typeface="Georgia" panose="02040502050405020303" pitchFamily="18" charset="0"/>
              </a:defRPr>
            </a:lvl1pPr>
            <a:lvl2pPr>
              <a:defRPr sz="2400">
                <a:latin typeface="Georgia" panose="02040502050405020303" pitchFamily="18" charset="0"/>
              </a:defRPr>
            </a:lvl2pPr>
            <a:lvl3pPr>
              <a:defRPr sz="2000">
                <a:latin typeface="Georgia" panose="02040502050405020303" pitchFamily="18" charset="0"/>
              </a:defRPr>
            </a:lvl3pPr>
            <a:lvl4pPr>
              <a:defRPr sz="1800">
                <a:latin typeface="Georgia" panose="02040502050405020303" pitchFamily="18" charset="0"/>
              </a:defRPr>
            </a:lvl4pPr>
            <a:lvl5pPr>
              <a:defRPr sz="16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3231466" y="1133650"/>
            <a:ext cx="5626800" cy="3599785"/>
          </a:xfrm>
          <a:prstGeom prst="rect">
            <a:avLst/>
          </a:prstGeom>
        </p:spPr>
        <p:txBody>
          <a:bodyPr/>
          <a:lstStyle/>
          <a:p>
            <a:endParaRPr lang="en-GB"/>
          </a:p>
        </p:txBody>
      </p:sp>
    </p:spTree>
    <p:extLst>
      <p:ext uri="{BB962C8B-B14F-4D97-AF65-F5344CB8AC3E}">
        <p14:creationId xmlns:p14="http://schemas.microsoft.com/office/powerpoint/2010/main" val="2578445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1132034"/>
            <a:ext cx="5626149" cy="3599289"/>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Tree>
    <p:extLst>
      <p:ext uri="{BB962C8B-B14F-4D97-AF65-F5344CB8AC3E}">
        <p14:creationId xmlns:p14="http://schemas.microsoft.com/office/powerpoint/2010/main" val="336322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1EACBA-0871-489D-BA7C-A5F6F9DAE974}"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194662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ntroduction and single small picture layou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7014" y="269917"/>
            <a:ext cx="7225307" cy="503899"/>
          </a:xfrm>
        </p:spPr>
        <p:txBody>
          <a:bodyPr lIns="36000" tIns="39600" bIns="0"/>
          <a:lstStyle>
            <a:lvl1pPr>
              <a:defRPr sz="3200">
                <a:latin typeface="Arial Narrow" panose="020B0606020202030204" pitchFamily="34" charset="0"/>
              </a:defRPr>
            </a:lvl1pPr>
          </a:lstStyle>
          <a:p>
            <a:r>
              <a:rPr lang="en-US" dirty="0" smtClean="0"/>
              <a:t>Slide headline goes here</a:t>
            </a:r>
            <a:endParaRPr lang="en-GB" dirty="0"/>
          </a:p>
        </p:txBody>
      </p:sp>
      <p:sp>
        <p:nvSpPr>
          <p:cNvPr id="8" name="Content Placeholder 2"/>
          <p:cNvSpPr>
            <a:spLocks noGrp="1"/>
          </p:cNvSpPr>
          <p:nvPr>
            <p:ph idx="1" hasCustomPrompt="1"/>
          </p:nvPr>
        </p:nvSpPr>
        <p:spPr>
          <a:xfrm>
            <a:off x="241995" y="2211821"/>
            <a:ext cx="5626149" cy="2519502"/>
          </a:xfrm>
          <a:prstGeom prst="rect">
            <a:avLst/>
          </a:prstGeom>
        </p:spPr>
        <p:txBody>
          <a:bodyPr lIns="36000" tIns="36000" rIns="36000" bIns="36000"/>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US" dirty="0" smtClean="0"/>
              <a:t>Slide text content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Picture Placeholder 9"/>
          <p:cNvSpPr>
            <a:spLocks noGrp="1"/>
          </p:cNvSpPr>
          <p:nvPr>
            <p:ph type="pic" sz="quarter" idx="10"/>
          </p:nvPr>
        </p:nvSpPr>
        <p:spPr>
          <a:xfrm>
            <a:off x="6156176" y="1133650"/>
            <a:ext cx="2664296" cy="3599785"/>
          </a:xfrm>
          <a:prstGeom prst="rect">
            <a:avLst/>
          </a:prstGeom>
        </p:spPr>
        <p:txBody>
          <a:bodyPr/>
          <a:lstStyle/>
          <a:p>
            <a:endParaRPr lang="en-GB"/>
          </a:p>
        </p:txBody>
      </p:sp>
      <p:sp>
        <p:nvSpPr>
          <p:cNvPr id="5" name="Content Placeholder 2"/>
          <p:cNvSpPr>
            <a:spLocks noGrp="1"/>
          </p:cNvSpPr>
          <p:nvPr>
            <p:ph idx="11" hasCustomPrompt="1"/>
          </p:nvPr>
        </p:nvSpPr>
        <p:spPr>
          <a:xfrm>
            <a:off x="226801" y="1132035"/>
            <a:ext cx="5626149" cy="935815"/>
          </a:xfrm>
          <a:prstGeom prst="rect">
            <a:avLst/>
          </a:prstGeom>
        </p:spPr>
        <p:txBody>
          <a:bodyPr lIns="36000" tIns="36000" rIns="36000" bIns="36000"/>
          <a:lstStyle>
            <a:lvl1pPr marL="0" indent="0">
              <a:buFontTx/>
              <a:buNone/>
              <a:defRPr lang="en-GB" sz="1800" b="1" i="0" u="none" strike="noStrike" baseline="0" smtClean="0">
                <a:latin typeface="+mj-lt"/>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1800">
                <a:latin typeface="Georgia" panose="02040502050405020303" pitchFamily="18" charset="0"/>
              </a:defRPr>
            </a:lvl5pPr>
          </a:lstStyle>
          <a:p>
            <a:pPr lvl="0"/>
            <a:r>
              <a:rPr lang="en-GB" i="0" dirty="0" smtClean="0"/>
              <a:t>This is the area where you should put your introduction to the slide. </a:t>
            </a:r>
            <a:br>
              <a:rPr lang="en-GB" i="0" dirty="0" smtClean="0"/>
            </a:br>
            <a:r>
              <a:rPr lang="en-GB" i="0" dirty="0" smtClean="0"/>
              <a:t>3 lines maximum.</a:t>
            </a:r>
          </a:p>
        </p:txBody>
      </p:sp>
    </p:spTree>
    <p:extLst>
      <p:ext uri="{BB962C8B-B14F-4D97-AF65-F5344CB8AC3E}">
        <p14:creationId xmlns:p14="http://schemas.microsoft.com/office/powerpoint/2010/main" val="2939401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lding slide layout (picture, e.g. log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1189" y="628456"/>
            <a:ext cx="7921625" cy="4102421"/>
          </a:xfrm>
          <a:prstGeom prst="rect">
            <a:avLst/>
          </a:prstGeom>
        </p:spPr>
        <p:txBody>
          <a:bodyPr/>
          <a:lstStyle/>
          <a:p>
            <a:endParaRPr lang="en-GB"/>
          </a:p>
        </p:txBody>
      </p:sp>
    </p:spTree>
    <p:extLst>
      <p:ext uri="{BB962C8B-B14F-4D97-AF65-F5344CB8AC3E}">
        <p14:creationId xmlns:p14="http://schemas.microsoft.com/office/powerpoint/2010/main" val="9447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EACBA-0871-489D-BA7C-A5F6F9DAE974}" type="datetimeFigureOut">
              <a:rPr lang="en-GB" smtClean="0"/>
              <a:t>14/03/2017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0433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1EACBA-0871-489D-BA7C-A5F6F9DAE974}"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99087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1EACBA-0871-489D-BA7C-A5F6F9DAE974}" type="datetimeFigureOut">
              <a:rPr lang="en-GB" smtClean="0"/>
              <a:t>14/03/2017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216507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1EACBA-0871-489D-BA7C-A5F6F9DAE974}" type="datetimeFigureOut">
              <a:rPr lang="en-GB" smtClean="0"/>
              <a:t>14/03/2017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5455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ACBA-0871-489D-BA7C-A5F6F9DAE974}" type="datetimeFigureOut">
              <a:rPr lang="en-GB" smtClean="0"/>
              <a:t>14/03/2017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346030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163786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EACBA-0871-489D-BA7C-A5F6F9DAE974}" type="datetimeFigureOut">
              <a:rPr lang="en-GB" smtClean="0"/>
              <a:t>14/03/2017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33BD4E-5BD2-47DB-B6E2-ED469093ABDD}" type="slidenum">
              <a:rPr lang="en-GB" smtClean="0"/>
              <a:t>‹#›</a:t>
            </a:fld>
            <a:endParaRPr lang="en-GB"/>
          </a:p>
        </p:txBody>
      </p:sp>
    </p:spTree>
    <p:extLst>
      <p:ext uri="{BB962C8B-B14F-4D97-AF65-F5344CB8AC3E}">
        <p14:creationId xmlns:p14="http://schemas.microsoft.com/office/powerpoint/2010/main" val="407383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CBA-0871-489D-BA7C-A5F6F9DAE974}" type="datetimeFigureOut">
              <a:rPr lang="en-GB" smtClean="0"/>
              <a:t>14/03/2017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33BD4E-5BD2-47DB-B6E2-ED469093ABDD}" type="slidenum">
              <a:rPr lang="en-GB" smtClean="0"/>
              <a:t>‹#›</a:t>
            </a:fld>
            <a:endParaRPr lang="en-GB"/>
          </a:p>
        </p:txBody>
      </p:sp>
    </p:spTree>
    <p:extLst>
      <p:ext uri="{BB962C8B-B14F-4D97-AF65-F5344CB8AC3E}">
        <p14:creationId xmlns:p14="http://schemas.microsoft.com/office/powerpoint/2010/main" val="159474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4" y="385645"/>
            <a:ext cx="6283325" cy="511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648" tIns="40825" rIns="81648" bIns="40825" numCol="1" anchor="ctr" anchorCtr="0" compatLnSpc="1">
            <a:prstTxWarp prst="textNoShape">
              <a:avLst/>
            </a:prstTxWarp>
          </a:bodyPr>
          <a:lstStyle/>
          <a:p>
            <a:pPr lvl="0"/>
            <a:r>
              <a:rPr lang="en-GB" dirty="0" smtClean="0"/>
              <a:t>The NFWI MS PowerPoint Slide Master</a:t>
            </a:r>
          </a:p>
        </p:txBody>
      </p:sp>
      <p:sp>
        <p:nvSpPr>
          <p:cNvPr id="1027" name="Rectangle 3"/>
          <p:cNvSpPr>
            <a:spLocks noChangeArrowheads="1"/>
          </p:cNvSpPr>
          <p:nvPr/>
        </p:nvSpPr>
        <p:spPr bwMode="auto">
          <a:xfrm>
            <a:off x="295276" y="874443"/>
            <a:ext cx="8569325" cy="12696"/>
          </a:xfrm>
          <a:prstGeom prst="rect">
            <a:avLst/>
          </a:prstGeom>
          <a:solidFill>
            <a:srgbClr val="5E780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dirty="0">
              <a:solidFill>
                <a:srgbClr val="004236"/>
              </a:solidFill>
              <a:latin typeface="Georgia" pitchFamily="18" charset="0"/>
            </a:endParaRPr>
          </a:p>
        </p:txBody>
      </p:sp>
      <p:pic>
        <p:nvPicPr>
          <p:cNvPr id="1028" name="Picture 4" descr="theWI_StrapStack_RG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29600" y="338034"/>
            <a:ext cx="622300" cy="44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025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815975" rtl="0" eaLnBrk="0" fontAlgn="base" hangingPunct="0">
        <a:spcBef>
          <a:spcPct val="0"/>
        </a:spcBef>
        <a:spcAft>
          <a:spcPct val="0"/>
        </a:spcAft>
        <a:defRPr sz="2400" baseline="0">
          <a:solidFill>
            <a:srgbClr val="004236"/>
          </a:solidFill>
          <a:latin typeface="+mj-lt"/>
          <a:ea typeface="+mj-ea"/>
          <a:cs typeface="+mj-cs"/>
        </a:defRPr>
      </a:lvl1pPr>
      <a:lvl2pPr algn="l" defTabSz="815975" rtl="0" eaLnBrk="0" fontAlgn="base" hangingPunct="0">
        <a:spcBef>
          <a:spcPct val="0"/>
        </a:spcBef>
        <a:spcAft>
          <a:spcPct val="0"/>
        </a:spcAft>
        <a:defRPr sz="2400">
          <a:solidFill>
            <a:srgbClr val="004236"/>
          </a:solidFill>
          <a:latin typeface="Georgia" pitchFamily="18" charset="0"/>
        </a:defRPr>
      </a:lvl2pPr>
      <a:lvl3pPr algn="l" defTabSz="815975" rtl="0" eaLnBrk="0" fontAlgn="base" hangingPunct="0">
        <a:spcBef>
          <a:spcPct val="0"/>
        </a:spcBef>
        <a:spcAft>
          <a:spcPct val="0"/>
        </a:spcAft>
        <a:defRPr sz="2400">
          <a:solidFill>
            <a:srgbClr val="004236"/>
          </a:solidFill>
          <a:latin typeface="Georgia" pitchFamily="18" charset="0"/>
        </a:defRPr>
      </a:lvl3pPr>
      <a:lvl4pPr algn="l" defTabSz="815975" rtl="0" eaLnBrk="0" fontAlgn="base" hangingPunct="0">
        <a:spcBef>
          <a:spcPct val="0"/>
        </a:spcBef>
        <a:spcAft>
          <a:spcPct val="0"/>
        </a:spcAft>
        <a:defRPr sz="2400">
          <a:solidFill>
            <a:srgbClr val="004236"/>
          </a:solidFill>
          <a:latin typeface="Georgia" pitchFamily="18" charset="0"/>
        </a:defRPr>
      </a:lvl4pPr>
      <a:lvl5pPr algn="l" defTabSz="815975" rtl="0" eaLnBrk="0" fontAlgn="base" hangingPunct="0">
        <a:spcBef>
          <a:spcPct val="0"/>
        </a:spcBef>
        <a:spcAft>
          <a:spcPct val="0"/>
        </a:spcAft>
        <a:defRPr sz="2400">
          <a:solidFill>
            <a:srgbClr val="004236"/>
          </a:solidFill>
          <a:latin typeface="Georgia" pitchFamily="18" charset="0"/>
        </a:defRPr>
      </a:lvl5pPr>
      <a:lvl6pPr marL="457200" algn="l" defTabSz="815975" rtl="0" fontAlgn="base">
        <a:spcBef>
          <a:spcPct val="0"/>
        </a:spcBef>
        <a:spcAft>
          <a:spcPct val="0"/>
        </a:spcAft>
        <a:defRPr sz="2400">
          <a:solidFill>
            <a:srgbClr val="004236"/>
          </a:solidFill>
          <a:latin typeface="Georgia" pitchFamily="18" charset="0"/>
        </a:defRPr>
      </a:lvl6pPr>
      <a:lvl7pPr marL="914400" algn="l" defTabSz="815975" rtl="0" fontAlgn="base">
        <a:spcBef>
          <a:spcPct val="0"/>
        </a:spcBef>
        <a:spcAft>
          <a:spcPct val="0"/>
        </a:spcAft>
        <a:defRPr sz="2400">
          <a:solidFill>
            <a:srgbClr val="004236"/>
          </a:solidFill>
          <a:latin typeface="Georgia" pitchFamily="18" charset="0"/>
        </a:defRPr>
      </a:lvl7pPr>
      <a:lvl8pPr marL="1371600" algn="l" defTabSz="815975" rtl="0" fontAlgn="base">
        <a:spcBef>
          <a:spcPct val="0"/>
        </a:spcBef>
        <a:spcAft>
          <a:spcPct val="0"/>
        </a:spcAft>
        <a:defRPr sz="2400">
          <a:solidFill>
            <a:srgbClr val="004236"/>
          </a:solidFill>
          <a:latin typeface="Georgia" pitchFamily="18" charset="0"/>
        </a:defRPr>
      </a:lvl8pPr>
      <a:lvl9pPr marL="1828800" algn="l" defTabSz="815975" rtl="0" fontAlgn="base">
        <a:spcBef>
          <a:spcPct val="0"/>
        </a:spcBef>
        <a:spcAft>
          <a:spcPct val="0"/>
        </a:spcAft>
        <a:defRPr sz="2400">
          <a:solidFill>
            <a:srgbClr val="004236"/>
          </a:solidFill>
          <a:latin typeface="Georgia" pitchFamily="18" charset="0"/>
        </a:defRPr>
      </a:lvl9pPr>
    </p:titleStyle>
    <p:bodyStyle>
      <a:lvl1pPr marL="307975" indent="-307975" algn="l" defTabSz="815975" rtl="0" eaLnBrk="0" fontAlgn="base" hangingPunct="0">
        <a:spcBef>
          <a:spcPct val="20000"/>
        </a:spcBef>
        <a:spcAft>
          <a:spcPct val="0"/>
        </a:spcAft>
        <a:buChar char="•"/>
        <a:defRPr sz="2900">
          <a:solidFill>
            <a:srgbClr val="004236"/>
          </a:solidFill>
          <a:latin typeface="+mn-lt"/>
          <a:ea typeface="+mn-ea"/>
          <a:cs typeface="+mn-cs"/>
        </a:defRPr>
      </a:lvl1pPr>
      <a:lvl2pPr marL="661988" indent="-254000" algn="l" defTabSz="815975" rtl="0" eaLnBrk="0" fontAlgn="base" hangingPunct="0">
        <a:spcBef>
          <a:spcPct val="20000"/>
        </a:spcBef>
        <a:spcAft>
          <a:spcPct val="0"/>
        </a:spcAft>
        <a:buChar char="–"/>
        <a:defRPr sz="2500">
          <a:solidFill>
            <a:srgbClr val="004236"/>
          </a:solidFill>
          <a:latin typeface="FS Sally Medium" pitchFamily="50" charset="0"/>
        </a:defRPr>
      </a:lvl2pPr>
      <a:lvl3pPr marL="1020763" indent="-204788" algn="l" defTabSz="815975" rtl="0" eaLnBrk="0" fontAlgn="base" hangingPunct="0">
        <a:spcBef>
          <a:spcPct val="20000"/>
        </a:spcBef>
        <a:spcAft>
          <a:spcPct val="0"/>
        </a:spcAft>
        <a:buChar char="•"/>
        <a:defRPr sz="2200">
          <a:solidFill>
            <a:srgbClr val="004236"/>
          </a:solidFill>
          <a:latin typeface="FS Sally Medium" pitchFamily="50" charset="0"/>
        </a:defRPr>
      </a:lvl3pPr>
      <a:lvl4pPr marL="1428750" indent="-204788" algn="l" defTabSz="815975" rtl="0" eaLnBrk="0" fontAlgn="base" hangingPunct="0">
        <a:spcBef>
          <a:spcPct val="20000"/>
        </a:spcBef>
        <a:spcAft>
          <a:spcPct val="0"/>
        </a:spcAft>
        <a:buChar char="–"/>
        <a:defRPr sz="1700">
          <a:solidFill>
            <a:srgbClr val="004236"/>
          </a:solidFill>
          <a:latin typeface="FS Sally" pitchFamily="50" charset="0"/>
        </a:defRPr>
      </a:lvl4pPr>
      <a:lvl5pPr marL="1836738" indent="-203200" algn="l" defTabSz="815975" rtl="0" eaLnBrk="0" fontAlgn="base" hangingPunct="0">
        <a:spcBef>
          <a:spcPct val="20000"/>
        </a:spcBef>
        <a:spcAft>
          <a:spcPct val="0"/>
        </a:spcAft>
        <a:buChar char="»"/>
        <a:defRPr sz="1700">
          <a:solidFill>
            <a:srgbClr val="004236"/>
          </a:solidFill>
          <a:latin typeface="FS Sally" pitchFamily="50" charset="0"/>
        </a:defRPr>
      </a:lvl5pPr>
      <a:lvl6pPr marL="2293938" indent="-203200" algn="l" defTabSz="815975" rtl="0" fontAlgn="base">
        <a:spcBef>
          <a:spcPct val="20000"/>
        </a:spcBef>
        <a:spcAft>
          <a:spcPct val="0"/>
        </a:spcAft>
        <a:buChar char="»"/>
        <a:defRPr sz="1700">
          <a:solidFill>
            <a:srgbClr val="004236"/>
          </a:solidFill>
          <a:latin typeface="FS Sally" pitchFamily="50" charset="0"/>
        </a:defRPr>
      </a:lvl6pPr>
      <a:lvl7pPr marL="2751138" indent="-203200" algn="l" defTabSz="815975" rtl="0" fontAlgn="base">
        <a:spcBef>
          <a:spcPct val="20000"/>
        </a:spcBef>
        <a:spcAft>
          <a:spcPct val="0"/>
        </a:spcAft>
        <a:buChar char="»"/>
        <a:defRPr sz="1700">
          <a:solidFill>
            <a:srgbClr val="004236"/>
          </a:solidFill>
          <a:latin typeface="FS Sally" pitchFamily="50" charset="0"/>
        </a:defRPr>
      </a:lvl7pPr>
      <a:lvl8pPr marL="3208338" indent="-203200" algn="l" defTabSz="815975" rtl="0" fontAlgn="base">
        <a:spcBef>
          <a:spcPct val="20000"/>
        </a:spcBef>
        <a:spcAft>
          <a:spcPct val="0"/>
        </a:spcAft>
        <a:buChar char="»"/>
        <a:defRPr sz="1700">
          <a:solidFill>
            <a:srgbClr val="004236"/>
          </a:solidFill>
          <a:latin typeface="FS Sally" pitchFamily="50" charset="0"/>
        </a:defRPr>
      </a:lvl8pPr>
      <a:lvl9pPr marL="3665538" indent="-203200" algn="l" defTabSz="815975" rtl="0" fontAlgn="base">
        <a:spcBef>
          <a:spcPct val="20000"/>
        </a:spcBef>
        <a:spcAft>
          <a:spcPct val="0"/>
        </a:spcAft>
        <a:buChar char="»"/>
        <a:defRPr sz="1700">
          <a:solidFill>
            <a:srgbClr val="004236"/>
          </a:solidFill>
          <a:latin typeface="FS Sally"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wi.org.uk/campaign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9502"/>
            <a:ext cx="7200800" cy="1908215"/>
          </a:xfrm>
          <a:prstGeom prst="rect">
            <a:avLst/>
          </a:prstGeom>
          <a:noFill/>
        </p:spPr>
        <p:txBody>
          <a:bodyPr wrap="square" rtlCol="0">
            <a:spAutoFit/>
          </a:bodyPr>
          <a:lstStyle/>
          <a:p>
            <a:r>
              <a:rPr lang="en-GB" sz="1400" dirty="0" smtClean="0">
                <a:solidFill>
                  <a:srgbClr val="5E7803"/>
                </a:solidFill>
                <a:latin typeface="Georgia" panose="02040502050405020303" pitchFamily="18" charset="0"/>
              </a:rPr>
              <a:t>National Federation of Women’s Institutes</a:t>
            </a:r>
          </a:p>
          <a:p>
            <a:r>
              <a:rPr lang="en-GB" sz="1400" dirty="0" smtClean="0">
                <a:solidFill>
                  <a:srgbClr val="004236"/>
                </a:solidFill>
                <a:latin typeface="Georgia" panose="02040502050405020303" pitchFamily="18" charset="0"/>
              </a:rPr>
              <a:t>Resolution Shortlist </a:t>
            </a:r>
          </a:p>
          <a:p>
            <a:r>
              <a:rPr lang="en-GB" sz="1400" dirty="0" smtClean="0">
                <a:solidFill>
                  <a:srgbClr val="004236"/>
                </a:solidFill>
                <a:latin typeface="Georgia" panose="02040502050405020303" pitchFamily="18" charset="0"/>
              </a:rPr>
              <a:t>November 2016</a:t>
            </a:r>
          </a:p>
          <a:p>
            <a:endParaRPr lang="en-GB" sz="1400" dirty="0">
              <a:solidFill>
                <a:srgbClr val="004236"/>
              </a:solidFill>
              <a:latin typeface="Georgia" panose="02040502050405020303" pitchFamily="18" charset="0"/>
            </a:endParaRPr>
          </a:p>
          <a:p>
            <a:endParaRPr lang="en-GB" sz="1400" dirty="0" smtClean="0">
              <a:solidFill>
                <a:srgbClr val="004236"/>
              </a:solidFill>
              <a:latin typeface="Georgia" panose="02040502050405020303" pitchFamily="18" charset="0"/>
            </a:endParaRPr>
          </a:p>
          <a:p>
            <a:r>
              <a:rPr lang="en-GB" sz="2400" b="1" dirty="0" smtClean="0">
                <a:solidFill>
                  <a:srgbClr val="004236"/>
                </a:solidFill>
                <a:latin typeface="Georgia" panose="02040502050405020303" pitchFamily="18" charset="0"/>
              </a:rPr>
              <a:t>Plastic soup: Keep </a:t>
            </a:r>
            <a:r>
              <a:rPr lang="en-GB" sz="2400" b="1" dirty="0" err="1" smtClean="0">
                <a:solidFill>
                  <a:srgbClr val="004236"/>
                </a:solidFill>
                <a:latin typeface="Georgia" panose="02040502050405020303" pitchFamily="18" charset="0"/>
              </a:rPr>
              <a:t>microplastic</a:t>
            </a:r>
            <a:r>
              <a:rPr lang="en-GB" sz="2400" b="1" dirty="0" smtClean="0">
                <a:solidFill>
                  <a:srgbClr val="004236"/>
                </a:solidFill>
                <a:latin typeface="Georgia" panose="02040502050405020303" pitchFamily="18" charset="0"/>
              </a:rPr>
              <a:t> fibres out of our oceans. </a:t>
            </a:r>
            <a:endParaRPr lang="en-GB" sz="2400" b="1" dirty="0">
              <a:solidFill>
                <a:srgbClr val="004236"/>
              </a:solidFill>
              <a:latin typeface="Georgia" panose="02040502050405020303"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955570"/>
            <a:ext cx="1296164" cy="1008127"/>
          </a:xfrm>
          <a:prstGeom prst="rect">
            <a:avLst/>
          </a:prstGeom>
        </p:spPr>
      </p:pic>
      <p:sp>
        <p:nvSpPr>
          <p:cNvPr id="8" name="TextBox 7"/>
          <p:cNvSpPr txBox="1"/>
          <p:nvPr/>
        </p:nvSpPr>
        <p:spPr>
          <a:xfrm>
            <a:off x="1115616" y="2629004"/>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11" name="TextBox 10"/>
          <p:cNvSpPr txBox="1"/>
          <p:nvPr/>
        </p:nvSpPr>
        <p:spPr>
          <a:xfrm>
            <a:off x="5616116" y="3395196"/>
            <a:ext cx="2304256" cy="338554"/>
          </a:xfrm>
          <a:prstGeom prst="rect">
            <a:avLst/>
          </a:prstGeom>
          <a:noFill/>
        </p:spPr>
        <p:txBody>
          <a:bodyPr wrap="square" rtlCol="0">
            <a:spAutoFit/>
          </a:bodyPr>
          <a:lstStyle/>
          <a:p>
            <a:r>
              <a:rPr lang="en-GB" sz="1600" dirty="0" smtClean="0">
                <a:solidFill>
                  <a:schemeClr val="bg1"/>
                </a:solidFill>
                <a:latin typeface="Georgia" panose="02040502050405020303" pitchFamily="18" charset="0"/>
              </a:rPr>
              <a:t>Place image here</a:t>
            </a:r>
            <a:endParaRPr lang="en-GB" sz="1600" dirty="0">
              <a:solidFill>
                <a:schemeClr val="bg1"/>
              </a:solidFill>
              <a:latin typeface="Georgia" panose="02040502050405020303" pitchFamily="18" charset="0"/>
            </a:endParaRPr>
          </a:p>
        </p:txBody>
      </p:sp>
      <p:sp>
        <p:nvSpPr>
          <p:cNvPr id="2" name="TextBox 1"/>
          <p:cNvSpPr txBox="1"/>
          <p:nvPr/>
        </p:nvSpPr>
        <p:spPr>
          <a:xfrm>
            <a:off x="1331640" y="2339727"/>
            <a:ext cx="5904656" cy="1384995"/>
          </a:xfrm>
          <a:prstGeom prst="rect">
            <a:avLst/>
          </a:prstGeom>
          <a:noFill/>
        </p:spPr>
        <p:txBody>
          <a:bodyPr wrap="square" rtlCol="0">
            <a:spAutoFit/>
          </a:bodyPr>
          <a:lstStyle/>
          <a:p>
            <a:pPr algn="ctr"/>
            <a:r>
              <a:rPr lang="en-GB" altLang="en-US" sz="1400" b="1" i="1" dirty="0">
                <a:solidFill>
                  <a:srgbClr val="004236"/>
                </a:solidFill>
                <a:latin typeface="Georgia" pitchFamily="18" charset="0"/>
              </a:rPr>
              <a:t>‘</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are shed from synthetic clothing with every wash and are the main contributors to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contamination of the oceans. The NFWI calls on government and industry to research and develop innovative solutions to this problem in order to stop the accumulation of </a:t>
            </a:r>
            <a:r>
              <a:rPr lang="en-GB" altLang="en-US" sz="1400" b="1" i="1" dirty="0" err="1">
                <a:solidFill>
                  <a:srgbClr val="004236"/>
                </a:solidFill>
                <a:latin typeface="Georgia" pitchFamily="18" charset="0"/>
              </a:rPr>
              <a:t>microplastic</a:t>
            </a:r>
            <a:r>
              <a:rPr lang="en-GB" altLang="en-US" sz="1400" b="1" i="1" dirty="0">
                <a:solidFill>
                  <a:srgbClr val="004236"/>
                </a:solidFill>
                <a:latin typeface="Georgia" pitchFamily="18" charset="0"/>
              </a:rPr>
              <a:t> fibres in our oceans</a:t>
            </a:r>
            <a:endParaRPr lang="en-GB" sz="1400" dirty="0">
              <a:solidFill>
                <a:srgbClr val="004236"/>
              </a:solidFill>
              <a:latin typeface="Georgia" panose="02040502050405020303" pitchFamily="18" charset="0"/>
            </a:endParaRPr>
          </a:p>
        </p:txBody>
      </p:sp>
    </p:spTree>
    <p:extLst>
      <p:ext uri="{BB962C8B-B14F-4D97-AF65-F5344CB8AC3E}">
        <p14:creationId xmlns:p14="http://schemas.microsoft.com/office/powerpoint/2010/main" val="233527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against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The </a:t>
            </a:r>
            <a:r>
              <a:rPr lang="en-GB" sz="2000" dirty="0"/>
              <a:t>research into this area is still in its relative infancy – do we know enough about the issue to take action? </a:t>
            </a:r>
          </a:p>
          <a:p>
            <a:pPr lvl="0"/>
            <a:endParaRPr lang="en-GB" sz="2000" dirty="0" smtClean="0"/>
          </a:p>
          <a:p>
            <a:pPr lvl="0"/>
            <a:r>
              <a:rPr lang="en-GB" sz="2000" dirty="0" smtClean="0"/>
              <a:t>This </a:t>
            </a:r>
            <a:r>
              <a:rPr lang="en-GB" sz="2000" dirty="0"/>
              <a:t>is a huge problem and would require input from a number of stakeholders, including consumer buy-in. It could also be very costly – is it achievable, and can the WI make a difference? </a:t>
            </a:r>
            <a:br>
              <a:rPr lang="en-GB" sz="2000" dirty="0"/>
            </a:br>
            <a:endParaRPr lang="en-GB" sz="2000" dirty="0"/>
          </a:p>
        </p:txBody>
      </p:sp>
    </p:spTree>
    <p:extLst>
      <p:ext uri="{BB962C8B-B14F-4D97-AF65-F5344CB8AC3E}">
        <p14:creationId xmlns:p14="http://schemas.microsoft.com/office/powerpoint/2010/main" val="33364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Further information</a:t>
            </a:r>
            <a:endParaRPr lang="en-GB" b="1" dirty="0">
              <a:latin typeface="Georgia" panose="02040502050405020303" pitchFamily="18" charset="0"/>
            </a:endParaRPr>
          </a:p>
        </p:txBody>
      </p:sp>
      <p:sp>
        <p:nvSpPr>
          <p:cNvPr id="3" name="Content Placeholder 2"/>
          <p:cNvSpPr>
            <a:spLocks noGrp="1"/>
          </p:cNvSpPr>
          <p:nvPr>
            <p:ph idx="1"/>
          </p:nvPr>
        </p:nvSpPr>
        <p:spPr>
          <a:xfrm>
            <a:off x="226801" y="1132034"/>
            <a:ext cx="8650485" cy="3887988"/>
          </a:xfrm>
        </p:spPr>
        <p:txBody>
          <a:bodyPr/>
          <a:lstStyle/>
          <a:p>
            <a:pPr marL="0" indent="0">
              <a:buNone/>
            </a:pPr>
            <a:r>
              <a:rPr lang="en-GB" sz="2000" b="1" dirty="0" err="1" smtClean="0"/>
              <a:t>NFWI</a:t>
            </a:r>
            <a:r>
              <a:rPr lang="en-GB" sz="2000" b="1" dirty="0" smtClean="0"/>
              <a:t> Public Affairs Department</a:t>
            </a:r>
          </a:p>
          <a:p>
            <a:pPr marL="0" indent="0">
              <a:buNone/>
            </a:pPr>
            <a:r>
              <a:rPr lang="en-GB" sz="2000" dirty="0" smtClean="0"/>
              <a:t>E: pa@nfwi.org.uk   T: 020 7371 9300</a:t>
            </a:r>
          </a:p>
          <a:p>
            <a:pPr marL="0" indent="0">
              <a:buNone/>
            </a:pPr>
            <a:r>
              <a:rPr lang="en-GB" sz="2000" dirty="0">
                <a:hlinkClick r:id="rId3"/>
              </a:rPr>
              <a:t>https://</a:t>
            </a:r>
            <a:r>
              <a:rPr lang="en-GB" sz="2000" dirty="0" smtClean="0">
                <a:hlinkClick r:id="rId3"/>
              </a:rPr>
              <a:t>www.thewi.org.uk/campaigns</a:t>
            </a:r>
            <a:r>
              <a:rPr lang="en-GB" sz="2000" dirty="0" smtClean="0"/>
              <a:t> </a:t>
            </a:r>
          </a:p>
          <a:p>
            <a:pPr marL="0" indent="0">
              <a:buNone/>
            </a:pPr>
            <a:endParaRPr lang="en-GB" sz="2000" dirty="0" smtClean="0"/>
          </a:p>
          <a:p>
            <a:pPr marL="0" lvl="0" indent="0">
              <a:lnSpc>
                <a:spcPct val="115000"/>
              </a:lnSpc>
              <a:spcAft>
                <a:spcPts val="0"/>
              </a:spcAft>
              <a:buNone/>
            </a:pPr>
            <a:r>
              <a:rPr lang="en-GB" sz="2000" b="1" dirty="0" smtClean="0"/>
              <a:t>Marine </a:t>
            </a:r>
            <a:r>
              <a:rPr lang="en-GB" sz="2000" b="1" dirty="0"/>
              <a:t>Conservation Society: </a:t>
            </a:r>
            <a:r>
              <a:rPr lang="en-GB" sz="2000" dirty="0"/>
              <a:t>www.mcsuk.org/</a:t>
            </a:r>
            <a:r>
              <a:rPr lang="en-GB" sz="2000" b="1" dirty="0"/>
              <a:t>  </a:t>
            </a:r>
          </a:p>
          <a:p>
            <a:pPr marL="0" lvl="0" indent="0">
              <a:lnSpc>
                <a:spcPct val="115000"/>
              </a:lnSpc>
              <a:spcAft>
                <a:spcPts val="0"/>
              </a:spcAft>
              <a:buNone/>
            </a:pPr>
            <a:r>
              <a:rPr lang="en-GB" sz="2000" b="1" dirty="0" smtClean="0"/>
              <a:t>The </a:t>
            </a:r>
            <a:r>
              <a:rPr lang="en-GB" sz="2000" b="1" dirty="0"/>
              <a:t>MERMAIDS project: </a:t>
            </a:r>
            <a:r>
              <a:rPr lang="en-GB" sz="2000" dirty="0"/>
              <a:t>http://life-mermaids.eu/en/</a:t>
            </a:r>
          </a:p>
          <a:p>
            <a:pPr marL="0" lvl="0" indent="0">
              <a:lnSpc>
                <a:spcPct val="115000"/>
              </a:lnSpc>
              <a:spcAft>
                <a:spcPts val="0"/>
              </a:spcAft>
              <a:buNone/>
            </a:pPr>
            <a:r>
              <a:rPr lang="en-GB" sz="2000" b="1" dirty="0" smtClean="0"/>
              <a:t>Plastic </a:t>
            </a:r>
            <a:r>
              <a:rPr lang="en-GB" sz="2000" b="1" dirty="0"/>
              <a:t>Soup Foundation: </a:t>
            </a:r>
            <a:r>
              <a:rPr lang="en-GB" sz="2000" dirty="0"/>
              <a:t>www.plasticsoupfoundation.org/en/</a:t>
            </a:r>
            <a:r>
              <a:rPr lang="en-GB" sz="2000" b="1" dirty="0"/>
              <a:t> </a:t>
            </a:r>
          </a:p>
          <a:p>
            <a:pPr marL="0" indent="0">
              <a:buNone/>
            </a:pPr>
            <a:endParaRPr lang="en-GB" sz="2000" b="1" dirty="0"/>
          </a:p>
          <a:p>
            <a:pPr marL="0" indent="0">
              <a:buNone/>
            </a:pPr>
            <a:endParaRPr lang="en-GB" sz="2000" b="1" dirty="0"/>
          </a:p>
          <a:p>
            <a:pPr marL="0" indent="0">
              <a:buNone/>
            </a:pPr>
            <a:endParaRPr lang="en-GB" sz="2000" dirty="0"/>
          </a:p>
        </p:txBody>
      </p:sp>
    </p:spTree>
    <p:extLst>
      <p:ext uri="{BB962C8B-B14F-4D97-AF65-F5344CB8AC3E}">
        <p14:creationId xmlns:p14="http://schemas.microsoft.com/office/powerpoint/2010/main" val="324262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225307" cy="503899"/>
          </a:xfrm>
        </p:spPr>
        <p:txBody>
          <a:bodyPr/>
          <a:lstStyle/>
          <a:p>
            <a:r>
              <a:rPr lang="en-GB" sz="2800" b="1" dirty="0" smtClean="0">
                <a:latin typeface="Georgia" panose="02040502050405020303" pitchFamily="18" charset="0"/>
              </a:rPr>
              <a:t>Outline of presentation</a:t>
            </a:r>
            <a:endParaRPr lang="en-GB" sz="2800" b="1" dirty="0">
              <a:latin typeface="Georgia" panose="02040502050405020303" pitchFamily="18" charset="0"/>
            </a:endParaRPr>
          </a:p>
        </p:txBody>
      </p:sp>
      <p:sp>
        <p:nvSpPr>
          <p:cNvPr id="3" name="Content Placeholder 2"/>
          <p:cNvSpPr>
            <a:spLocks noGrp="1"/>
          </p:cNvSpPr>
          <p:nvPr>
            <p:ph idx="1"/>
          </p:nvPr>
        </p:nvSpPr>
        <p:spPr>
          <a:xfrm>
            <a:off x="323528" y="1388186"/>
            <a:ext cx="4320480" cy="3599289"/>
          </a:xfrm>
        </p:spPr>
        <p:txBody>
          <a:bodyPr/>
          <a:lstStyle/>
          <a:p>
            <a:r>
              <a:rPr lang="en-GB" sz="1800" dirty="0"/>
              <a:t>What </a:t>
            </a:r>
            <a:r>
              <a:rPr lang="en-GB" sz="1800" dirty="0" smtClean="0"/>
              <a:t>are </a:t>
            </a:r>
            <a:r>
              <a:rPr lang="en-GB" sz="1800" dirty="0" err="1" smtClean="0"/>
              <a:t>microplastic</a:t>
            </a:r>
            <a:r>
              <a:rPr lang="en-GB" sz="1800" dirty="0" smtClean="0"/>
              <a:t> fibres?</a:t>
            </a:r>
          </a:p>
          <a:p>
            <a:r>
              <a:rPr lang="en-GB" sz="1800" dirty="0" smtClean="0"/>
              <a:t>Why are they a problem?</a:t>
            </a:r>
            <a:endParaRPr lang="en-GB" sz="1800" dirty="0"/>
          </a:p>
          <a:p>
            <a:r>
              <a:rPr lang="en-GB" sz="1800" dirty="0" smtClean="0"/>
              <a:t>What can be done to tackle the issue?</a:t>
            </a:r>
          </a:p>
          <a:p>
            <a:r>
              <a:rPr lang="en-GB" sz="1800" dirty="0" smtClean="0"/>
              <a:t>Government approach </a:t>
            </a:r>
          </a:p>
          <a:p>
            <a:r>
              <a:rPr lang="en-GB" sz="1800" dirty="0" smtClean="0"/>
              <a:t>How </a:t>
            </a:r>
            <a:r>
              <a:rPr lang="en-GB" sz="1800" dirty="0"/>
              <a:t>the WI could work on this resolution </a:t>
            </a:r>
          </a:p>
          <a:p>
            <a:r>
              <a:rPr lang="en-GB" sz="1800" dirty="0"/>
              <a:t>Arguments for, arguments against</a:t>
            </a:r>
          </a:p>
          <a:p>
            <a:endParaRPr lang="en-GB" sz="1800" dirty="0" smtClean="0"/>
          </a:p>
        </p:txBody>
      </p:sp>
      <p:sp>
        <p:nvSpPr>
          <p:cNvPr id="5" name="TextBox 4"/>
          <p:cNvSpPr txBox="1"/>
          <p:nvPr/>
        </p:nvSpPr>
        <p:spPr>
          <a:xfrm>
            <a:off x="5724128" y="4371950"/>
            <a:ext cx="3312368" cy="215444"/>
          </a:xfrm>
          <a:prstGeom prst="rect">
            <a:avLst/>
          </a:prstGeom>
          <a:noFill/>
        </p:spPr>
        <p:txBody>
          <a:bodyPr wrap="square" rtlCol="0">
            <a:spAutoFit/>
          </a:bodyPr>
          <a:lstStyle/>
          <a:p>
            <a:pPr algn="ctr"/>
            <a:r>
              <a:rPr lang="en-GB" sz="800" dirty="0" smtClean="0"/>
              <a:t>		    Shutterstock.com</a:t>
            </a:r>
            <a:endParaRPr lang="en-GB" sz="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291797"/>
            <a:ext cx="4121837" cy="308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FFICE\PAFFAIRS\Resolutions\2017\Photos\Microfibres\fleece jacket shutterstock_301327283.jpg"/>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456" t="13516" r="1800" b="20200"/>
          <a:stretch/>
        </p:blipFill>
        <p:spPr bwMode="auto">
          <a:xfrm>
            <a:off x="83127" y="961901"/>
            <a:ext cx="8918370" cy="4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What are </a:t>
            </a:r>
            <a:r>
              <a:rPr lang="en-GB" sz="2000" b="1" dirty="0" err="1" smtClean="0">
                <a:latin typeface="Georgia" panose="02040502050405020303" pitchFamily="18" charset="0"/>
              </a:rPr>
              <a:t>microplastic</a:t>
            </a:r>
            <a:r>
              <a:rPr lang="en-GB" sz="2000" b="1" dirty="0" smtClean="0">
                <a:latin typeface="Georgia" panose="02040502050405020303" pitchFamily="18" charset="0"/>
              </a:rPr>
              <a:t> fibres?</a:t>
            </a:r>
            <a:endParaRPr lang="en-GB" sz="2000" b="1" dirty="0">
              <a:latin typeface="Georgia" panose="02040502050405020303" pitchFamily="18" charset="0"/>
            </a:endParaRPr>
          </a:p>
        </p:txBody>
      </p:sp>
      <p:sp>
        <p:nvSpPr>
          <p:cNvPr id="5" name="TextBox 4"/>
          <p:cNvSpPr txBox="1"/>
          <p:nvPr/>
        </p:nvSpPr>
        <p:spPr>
          <a:xfrm>
            <a:off x="251520" y="1990843"/>
            <a:ext cx="2774105" cy="3046988"/>
          </a:xfrm>
          <a:prstGeom prst="rect">
            <a:avLst/>
          </a:prstGeom>
          <a:noFill/>
        </p:spPr>
        <p:txBody>
          <a:bodyPr wrap="square" rtlCol="0">
            <a:spAutoFit/>
          </a:bodyPr>
          <a:lstStyle/>
          <a:p>
            <a:r>
              <a:rPr lang="en-GB" sz="2400" b="1" i="1" dirty="0" smtClean="0">
                <a:solidFill>
                  <a:schemeClr val="bg1"/>
                </a:solidFill>
                <a:latin typeface="+mj-lt"/>
              </a:rPr>
              <a:t>“…shed from synthetic and man-made clothes when laundered and end up in the sea and wider environment…”</a:t>
            </a:r>
            <a:endParaRPr lang="en-GB" sz="2400" b="1" i="1" dirty="0">
              <a:solidFill>
                <a:schemeClr val="bg1"/>
              </a:solidFill>
              <a:latin typeface="+mj-lt"/>
            </a:endParaRPr>
          </a:p>
        </p:txBody>
      </p:sp>
      <p:sp>
        <p:nvSpPr>
          <p:cNvPr id="4" name="TextBox 3"/>
          <p:cNvSpPr txBox="1"/>
          <p:nvPr/>
        </p:nvSpPr>
        <p:spPr>
          <a:xfrm>
            <a:off x="6142033" y="3651870"/>
            <a:ext cx="2952327" cy="1200329"/>
          </a:xfrm>
          <a:prstGeom prst="rect">
            <a:avLst/>
          </a:prstGeom>
          <a:noFill/>
        </p:spPr>
        <p:txBody>
          <a:bodyPr wrap="square" rtlCol="0">
            <a:spAutoFit/>
          </a:bodyPr>
          <a:lstStyle/>
          <a:p>
            <a:r>
              <a:rPr lang="en-GB" sz="2400" dirty="0">
                <a:solidFill>
                  <a:schemeClr val="bg1"/>
                </a:solidFill>
                <a:latin typeface="+mj-lt"/>
              </a:rPr>
              <a:t>1,900 </a:t>
            </a:r>
            <a:r>
              <a:rPr lang="en-GB" sz="2400" dirty="0" err="1" smtClean="0">
                <a:solidFill>
                  <a:schemeClr val="bg1"/>
                </a:solidFill>
                <a:latin typeface="+mj-lt"/>
              </a:rPr>
              <a:t>microfibres</a:t>
            </a:r>
            <a:r>
              <a:rPr lang="en-GB" sz="2400" dirty="0" smtClean="0">
                <a:solidFill>
                  <a:schemeClr val="bg1"/>
                </a:solidFill>
                <a:latin typeface="+mj-lt"/>
              </a:rPr>
              <a:t> rinsed </a:t>
            </a:r>
            <a:r>
              <a:rPr lang="en-GB" sz="2400" dirty="0">
                <a:solidFill>
                  <a:schemeClr val="bg1"/>
                </a:solidFill>
                <a:latin typeface="+mj-lt"/>
              </a:rPr>
              <a:t>off a single synthetic garment </a:t>
            </a:r>
          </a:p>
        </p:txBody>
      </p:sp>
      <p:sp>
        <p:nvSpPr>
          <p:cNvPr id="6" name="TextBox 5"/>
          <p:cNvSpPr txBox="1"/>
          <p:nvPr/>
        </p:nvSpPr>
        <p:spPr>
          <a:xfrm>
            <a:off x="3382070" y="961901"/>
            <a:ext cx="2630090" cy="1323439"/>
          </a:xfrm>
          <a:prstGeom prst="rect">
            <a:avLst/>
          </a:prstGeom>
          <a:noFill/>
        </p:spPr>
        <p:txBody>
          <a:bodyPr wrap="square" rtlCol="0">
            <a:spAutoFit/>
          </a:bodyPr>
          <a:lstStyle/>
          <a:p>
            <a:r>
              <a:rPr lang="en-GB" sz="2000" dirty="0"/>
              <a:t>85% of human-made materials </a:t>
            </a:r>
            <a:r>
              <a:rPr lang="en-GB" sz="2000" dirty="0" smtClean="0"/>
              <a:t>on </a:t>
            </a:r>
            <a:r>
              <a:rPr lang="en-GB" sz="2000" dirty="0"/>
              <a:t>the coastline </a:t>
            </a:r>
            <a:r>
              <a:rPr lang="en-GB" sz="2000" dirty="0" smtClean="0"/>
              <a:t>consist </a:t>
            </a:r>
            <a:r>
              <a:rPr lang="en-GB" sz="2000" dirty="0"/>
              <a:t>of </a:t>
            </a:r>
            <a:r>
              <a:rPr lang="en-GB" sz="2000" dirty="0" err="1"/>
              <a:t>microplastic</a:t>
            </a:r>
            <a:r>
              <a:rPr lang="en-GB" sz="2000" dirty="0"/>
              <a:t> fibres</a:t>
            </a:r>
          </a:p>
        </p:txBody>
      </p:sp>
      <p:sp>
        <p:nvSpPr>
          <p:cNvPr id="7" name="TextBox 6"/>
          <p:cNvSpPr txBox="1"/>
          <p:nvPr/>
        </p:nvSpPr>
        <p:spPr>
          <a:xfrm>
            <a:off x="5962012" y="4930109"/>
            <a:ext cx="3312368" cy="215444"/>
          </a:xfrm>
          <a:prstGeom prst="rect">
            <a:avLst/>
          </a:prstGeom>
          <a:noFill/>
        </p:spPr>
        <p:txBody>
          <a:bodyPr wrap="square" rtlCol="0">
            <a:spAutoFit/>
          </a:bodyPr>
          <a:lstStyle/>
          <a:p>
            <a:pPr algn="ctr"/>
            <a:r>
              <a:rPr lang="en-GB" sz="800" dirty="0" smtClean="0"/>
              <a:t>		    Shutterstock.com</a:t>
            </a:r>
            <a:endParaRPr lang="en-GB" sz="800" dirty="0"/>
          </a:p>
        </p:txBody>
      </p:sp>
    </p:spTree>
    <p:extLst>
      <p:ext uri="{BB962C8B-B14F-4D97-AF65-F5344CB8AC3E}">
        <p14:creationId xmlns:p14="http://schemas.microsoft.com/office/powerpoint/2010/main" val="349400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6943188"/>
              </p:ext>
            </p:extLst>
          </p:nvPr>
        </p:nvGraphicFramePr>
        <p:xfrm>
          <a:off x="1187624" y="915566"/>
          <a:ext cx="5951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90842" y="915566"/>
            <a:ext cx="1224136" cy="1354217"/>
          </a:xfrm>
          <a:prstGeom prst="rect">
            <a:avLst/>
          </a:prstGeom>
          <a:noFill/>
        </p:spPr>
        <p:txBody>
          <a:bodyPr wrap="square" rtlCol="0">
            <a:spAutoFit/>
          </a:bodyPr>
          <a:lstStyle/>
          <a:p>
            <a:pPr lvl="0"/>
            <a:r>
              <a:rPr lang="en-GB" sz="1600" dirty="0"/>
              <a:t>140,000 fibres from </a:t>
            </a:r>
            <a:r>
              <a:rPr lang="en-GB" sz="1600" dirty="0" err="1"/>
              <a:t>polycotton</a:t>
            </a:r>
            <a:r>
              <a:rPr lang="en-GB" sz="1600" dirty="0"/>
              <a:t> fabric</a:t>
            </a:r>
          </a:p>
          <a:p>
            <a:endParaRPr lang="en-GB" dirty="0"/>
          </a:p>
        </p:txBody>
      </p:sp>
      <p:sp>
        <p:nvSpPr>
          <p:cNvPr id="7" name="TextBox 6"/>
          <p:cNvSpPr txBox="1"/>
          <p:nvPr/>
        </p:nvSpPr>
        <p:spPr>
          <a:xfrm>
            <a:off x="7189711" y="2499742"/>
            <a:ext cx="1224136" cy="1107996"/>
          </a:xfrm>
          <a:prstGeom prst="rect">
            <a:avLst/>
          </a:prstGeom>
          <a:noFill/>
        </p:spPr>
        <p:txBody>
          <a:bodyPr wrap="square" rtlCol="0">
            <a:spAutoFit/>
          </a:bodyPr>
          <a:lstStyle/>
          <a:p>
            <a:pPr lvl="0"/>
            <a:r>
              <a:rPr lang="en-GB" sz="1600" dirty="0"/>
              <a:t>730,000 fibres from acrylic</a:t>
            </a:r>
          </a:p>
          <a:p>
            <a:endParaRPr lang="en-GB" dirty="0"/>
          </a:p>
        </p:txBody>
      </p:sp>
      <p:sp>
        <p:nvSpPr>
          <p:cNvPr id="8" name="TextBox 7"/>
          <p:cNvSpPr txBox="1"/>
          <p:nvPr/>
        </p:nvSpPr>
        <p:spPr>
          <a:xfrm>
            <a:off x="6266806" y="4251437"/>
            <a:ext cx="1905593" cy="1107996"/>
          </a:xfrm>
          <a:prstGeom prst="rect">
            <a:avLst/>
          </a:prstGeom>
          <a:noFill/>
        </p:spPr>
        <p:txBody>
          <a:bodyPr wrap="square" rtlCol="0">
            <a:spAutoFit/>
          </a:bodyPr>
          <a:lstStyle/>
          <a:p>
            <a:pPr lvl="0"/>
            <a:r>
              <a:rPr lang="en-GB" sz="1600" dirty="0"/>
              <a:t>Type of </a:t>
            </a:r>
            <a:r>
              <a:rPr lang="en-GB" sz="1600" dirty="0" smtClean="0"/>
              <a:t>detergent has an impact on shed </a:t>
            </a:r>
            <a:endParaRPr lang="en-GB" sz="1600" dirty="0"/>
          </a:p>
          <a:p>
            <a:endParaRPr lang="en-GB" dirty="0"/>
          </a:p>
        </p:txBody>
      </p:sp>
      <p:sp>
        <p:nvSpPr>
          <p:cNvPr id="9" name="Title 1"/>
          <p:cNvSpPr>
            <a:spLocks noGrp="1"/>
          </p:cNvSpPr>
          <p:nvPr>
            <p:ph type="title"/>
          </p:nvPr>
        </p:nvSpPr>
        <p:spPr>
          <a:xfrm>
            <a:off x="227014" y="269918"/>
            <a:ext cx="7657354" cy="503899"/>
          </a:xfrm>
        </p:spPr>
        <p:txBody>
          <a:bodyPr/>
          <a:lstStyle/>
          <a:p>
            <a:r>
              <a:rPr lang="en-GB" sz="2000" b="1" dirty="0" smtClean="0">
                <a:latin typeface="Georgia" panose="02040502050405020303" pitchFamily="18" charset="0"/>
              </a:rPr>
              <a:t>Plymouth University study</a:t>
            </a:r>
            <a:endParaRPr lang="en-GB" sz="2000" b="1" dirty="0">
              <a:latin typeface="Georgia" panose="02040502050405020303" pitchFamily="18" charset="0"/>
            </a:endParaRPr>
          </a:p>
        </p:txBody>
      </p:sp>
      <p:sp>
        <p:nvSpPr>
          <p:cNvPr id="2" name="TextBox 1"/>
          <p:cNvSpPr txBox="1"/>
          <p:nvPr/>
        </p:nvSpPr>
        <p:spPr>
          <a:xfrm>
            <a:off x="1835696" y="4831016"/>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128428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Why are </a:t>
            </a:r>
            <a:r>
              <a:rPr lang="en-GB" sz="2000" b="1" dirty="0" err="1" smtClean="0">
                <a:latin typeface="Georgia" panose="02040502050405020303" pitchFamily="18" charset="0"/>
              </a:rPr>
              <a:t>microfibres</a:t>
            </a:r>
            <a:r>
              <a:rPr lang="en-GB" sz="2000" b="1" dirty="0" smtClean="0">
                <a:latin typeface="Georgia" panose="02040502050405020303" pitchFamily="18" charset="0"/>
              </a:rPr>
              <a:t> a </a:t>
            </a:r>
            <a:r>
              <a:rPr lang="en-GB" sz="2000" b="1" dirty="0">
                <a:latin typeface="Georgia" panose="02040502050405020303" pitchFamily="18" charset="0"/>
              </a:rPr>
              <a:t>problem?</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pic>
        <p:nvPicPr>
          <p:cNvPr id="4099" name="Picture 3" descr="P:\OFFICE\PAFFAIRS\Resolutions\2017\Photos\Microfibres\marine food chain shutterstock_1212149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71550"/>
            <a:ext cx="4011910" cy="40119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6212215" y="2002363"/>
            <a:ext cx="1656184" cy="1138773"/>
          </a:xfrm>
          <a:prstGeom prst="rect">
            <a:avLst/>
          </a:prstGeom>
          <a:noFill/>
        </p:spPr>
        <p:txBody>
          <a:bodyPr wrap="square" rtlCol="0">
            <a:spAutoFit/>
          </a:bodyPr>
          <a:lstStyle/>
          <a:p>
            <a:r>
              <a:rPr lang="en-GB" sz="2000" dirty="0" smtClean="0"/>
              <a:t>Found in </a:t>
            </a:r>
            <a:r>
              <a:rPr lang="en-GB" sz="2800" dirty="0" smtClean="0"/>
              <a:t>25% </a:t>
            </a:r>
          </a:p>
          <a:p>
            <a:r>
              <a:rPr lang="en-GB" sz="2000" dirty="0" smtClean="0"/>
              <a:t>of fish </a:t>
            </a:r>
            <a:endParaRPr lang="en-GB" sz="2000" dirty="0"/>
          </a:p>
        </p:txBody>
      </p:sp>
      <p:pic>
        <p:nvPicPr>
          <p:cNvPr id="4100" name="Picture 4" descr="C:\Users\m.roberts\AppData\Local\Microsoft\Windows\Temporary Internet Files\Content.IE5\POLRHHQ1\shutterstock_185433806.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734" y="3141136"/>
            <a:ext cx="1366124" cy="1707654"/>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roberts\AppData\Local\Microsoft\Windows\Temporary Internet Files\Content.IE5\PGOLJRQB\shutterstock_254272993.jpg"/>
          <p:cNvPicPr>
            <a:picLocks noChangeAspect="1" noChangeArrowheads="1"/>
          </p:cNvPicPr>
          <p:nvPr/>
        </p:nvPicPr>
        <p:blipFill>
          <a:blip r:embed="rId5" cstate="print">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6588224" y="203335"/>
            <a:ext cx="2017020" cy="13446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m.roberts\AppData\Local\Microsoft\Windows\Temporary Internet Files\Content.IE5\IMT8JAHW\shutterstock_11666583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716016" y="330521"/>
            <a:ext cx="2233116" cy="167184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m.roberts\AppData\Local\Microsoft\Windows\Temporary Internet Files\Content.IE5\PGOLJRQB\shutterstock_450941977.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7492" r="690"/>
          <a:stretch/>
        </p:blipFill>
        <p:spPr bwMode="auto">
          <a:xfrm flipH="1">
            <a:off x="3995936" y="2066594"/>
            <a:ext cx="2670749" cy="330724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73832" y="1332809"/>
            <a:ext cx="4320480" cy="3599289"/>
          </a:xfrm>
        </p:spPr>
        <p:txBody>
          <a:bodyPr/>
          <a:lstStyle/>
          <a:p>
            <a:r>
              <a:rPr lang="en-GB" sz="1800" dirty="0" err="1" smtClean="0"/>
              <a:t>Microplastics</a:t>
            </a:r>
            <a:r>
              <a:rPr lang="en-GB" sz="1800" dirty="0" smtClean="0"/>
              <a:t> soak up toxins and end up in the food chain concentrating toxins in larger </a:t>
            </a:r>
            <a:r>
              <a:rPr lang="en-GB" sz="1800" dirty="0" err="1" smtClean="0"/>
              <a:t>sealife</a:t>
            </a:r>
            <a:r>
              <a:rPr lang="en-GB" sz="1800" dirty="0" smtClean="0"/>
              <a:t>. </a:t>
            </a:r>
          </a:p>
          <a:p>
            <a:r>
              <a:rPr lang="en-GB" sz="1800" dirty="0" smtClean="0"/>
              <a:t>They can end up in the human diet, with potential impacts on human health. </a:t>
            </a:r>
          </a:p>
          <a:p>
            <a:r>
              <a:rPr lang="en-GB" sz="1800" dirty="0" smtClean="0"/>
              <a:t>In an era of ‘fast fashion’ where people are buying and consuming more clothes, the problem is only likely to get worse. </a:t>
            </a:r>
          </a:p>
        </p:txBody>
      </p:sp>
      <p:sp>
        <p:nvSpPr>
          <p:cNvPr id="13" name="TextBox 12"/>
          <p:cNvSpPr txBox="1"/>
          <p:nvPr/>
        </p:nvSpPr>
        <p:spPr>
          <a:xfrm>
            <a:off x="7186410" y="4793094"/>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5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269918"/>
            <a:ext cx="7657354" cy="503899"/>
          </a:xfrm>
        </p:spPr>
        <p:txBody>
          <a:bodyPr/>
          <a:lstStyle/>
          <a:p>
            <a:r>
              <a:rPr lang="en-GB" sz="2000" b="1" dirty="0">
                <a:latin typeface="Georgia" panose="02040502050405020303" pitchFamily="18" charset="0"/>
              </a:rPr>
              <a:t>What can be done to tackle the issue?</a:t>
            </a:r>
          </a:p>
        </p:txBody>
      </p:sp>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Content Placeholder 2"/>
          <p:cNvSpPr>
            <a:spLocks noGrp="1"/>
          </p:cNvSpPr>
          <p:nvPr>
            <p:ph idx="1"/>
          </p:nvPr>
        </p:nvSpPr>
        <p:spPr>
          <a:xfrm>
            <a:off x="373832" y="1332809"/>
            <a:ext cx="3190056" cy="3599289"/>
          </a:xfrm>
        </p:spPr>
        <p:txBody>
          <a:bodyPr/>
          <a:lstStyle/>
          <a:p>
            <a:r>
              <a:rPr lang="en-GB" sz="1800" dirty="0" smtClean="0"/>
              <a:t>Prevention is key </a:t>
            </a:r>
          </a:p>
          <a:p>
            <a:pPr marL="0" indent="0">
              <a:buNone/>
            </a:pPr>
            <a:endParaRPr lang="en-GB" sz="1800" dirty="0" smtClean="0"/>
          </a:p>
          <a:p>
            <a:r>
              <a:rPr lang="en-GB" sz="1800" dirty="0" smtClean="0"/>
              <a:t>Need to tackle ‘at </a:t>
            </a:r>
            <a:r>
              <a:rPr lang="en-GB" sz="1800" dirty="0"/>
              <a:t>s</a:t>
            </a:r>
            <a:r>
              <a:rPr lang="en-GB" sz="1800" dirty="0" smtClean="0"/>
              <a:t>ource’</a:t>
            </a:r>
          </a:p>
          <a:p>
            <a:pPr marL="0" indent="0">
              <a:buNone/>
            </a:pPr>
            <a:endParaRPr lang="en-GB" sz="1800" dirty="0" smtClean="0"/>
          </a:p>
          <a:p>
            <a:r>
              <a:rPr lang="en-GB" sz="1800" dirty="0" smtClean="0"/>
              <a:t>There are existing innovations that could be applied</a:t>
            </a:r>
          </a:p>
          <a:p>
            <a:endParaRPr lang="en-GB" sz="1800" dirty="0" smtClean="0"/>
          </a:p>
          <a:p>
            <a:r>
              <a:rPr lang="en-GB" sz="1800" b="1" dirty="0" smtClean="0"/>
              <a:t>Critically… Further research and development is needed. </a:t>
            </a:r>
          </a:p>
        </p:txBody>
      </p:sp>
      <p:pic>
        <p:nvPicPr>
          <p:cNvPr id="5122" name="Picture 2" descr="C:\Users\m.roberts\AppData\Local\Microsoft\Windows\Temporary Internet Files\Content.IE5\KZVJULBC\shutterstock_1523738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30" t="-1" b="461"/>
          <a:stretch/>
        </p:blipFill>
        <p:spPr bwMode="auto">
          <a:xfrm>
            <a:off x="3707904" y="1059582"/>
            <a:ext cx="2720099" cy="248411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OFFICE\PAFFAIRS\Resolutions\2017\Photos\Microfibres\washing machione with clothes shutterstock_7726213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1912826"/>
            <a:ext cx="4144970" cy="2763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156546" y="4676632"/>
            <a:ext cx="1776448" cy="246221"/>
          </a:xfrm>
          <a:prstGeom prst="rect">
            <a:avLst/>
          </a:prstGeom>
          <a:noFill/>
        </p:spPr>
        <p:txBody>
          <a:bodyPr wrap="none" rtlCol="0">
            <a:spAutoFit/>
          </a:bodyPr>
          <a:lstStyle/>
          <a:p>
            <a:r>
              <a:rPr lang="en-GB" sz="1000" dirty="0" smtClean="0"/>
              <a:t>All images:  Shutterstock.com</a:t>
            </a:r>
            <a:endParaRPr lang="en-GB" sz="1000" dirty="0"/>
          </a:p>
        </p:txBody>
      </p:sp>
    </p:spTree>
    <p:extLst>
      <p:ext uri="{BB962C8B-B14F-4D97-AF65-F5344CB8AC3E}">
        <p14:creationId xmlns:p14="http://schemas.microsoft.com/office/powerpoint/2010/main" val="349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smtClean="0">
                <a:latin typeface="Georgia" panose="02040502050405020303" pitchFamily="18" charset="0"/>
              </a:rPr>
              <a:t>Government approach </a:t>
            </a:r>
            <a:endParaRPr lang="en-GB" sz="2000" b="1" dirty="0">
              <a:latin typeface="Georgia" panose="02040502050405020303" pitchFamily="18" charset="0"/>
            </a:endParaRPr>
          </a:p>
        </p:txBody>
      </p:sp>
      <p:pic>
        <p:nvPicPr>
          <p:cNvPr id="6146" name="Picture 2" descr="P:\OFFICE\PAFFAIRS\Resolutions\2017\Photos\Microfibres\rolled up fleece blankets shutterstock_2866003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905" b="16748"/>
          <a:stretch/>
        </p:blipFill>
        <p:spPr bwMode="auto">
          <a:xfrm>
            <a:off x="302927" y="987574"/>
            <a:ext cx="8504238" cy="3931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2927" y="987574"/>
            <a:ext cx="8483744" cy="4678204"/>
          </a:xfrm>
          <a:prstGeom prst="rect">
            <a:avLst/>
          </a:prstGeom>
          <a:noFill/>
        </p:spPr>
        <p:txBody>
          <a:bodyPr wrap="square" rtlCol="0">
            <a:spAutoFit/>
          </a:bodyPr>
          <a:lstStyle/>
          <a:p>
            <a:endParaRPr lang="en-GB" sz="3200" dirty="0" smtClean="0">
              <a:solidFill>
                <a:schemeClr val="bg1"/>
              </a:solidFill>
            </a:endParaRPr>
          </a:p>
          <a:p>
            <a:r>
              <a:rPr lang="en-GB" sz="4400" dirty="0" smtClean="0">
                <a:solidFill>
                  <a:schemeClr val="bg1"/>
                </a:solidFill>
              </a:rPr>
              <a:t>Has committed to banning microbeads </a:t>
            </a:r>
          </a:p>
          <a:p>
            <a:endParaRPr lang="en-GB" sz="3200" dirty="0">
              <a:solidFill>
                <a:schemeClr val="bg1"/>
              </a:solidFill>
            </a:endParaRPr>
          </a:p>
          <a:p>
            <a:r>
              <a:rPr lang="en-GB" sz="4400" dirty="0" smtClean="0">
                <a:solidFill>
                  <a:schemeClr val="bg1"/>
                </a:solidFill>
              </a:rPr>
              <a:t>A first step towards considering other </a:t>
            </a:r>
            <a:r>
              <a:rPr lang="en-GB" sz="4400" dirty="0" err="1" smtClean="0">
                <a:solidFill>
                  <a:schemeClr val="bg1"/>
                </a:solidFill>
              </a:rPr>
              <a:t>microplastic</a:t>
            </a:r>
            <a:r>
              <a:rPr lang="en-GB" sz="4400" dirty="0" smtClean="0">
                <a:solidFill>
                  <a:schemeClr val="bg1"/>
                </a:solidFill>
              </a:rPr>
              <a:t> pollution?</a:t>
            </a:r>
          </a:p>
          <a:p>
            <a:endParaRPr lang="en-GB" sz="4000" dirty="0">
              <a:solidFill>
                <a:schemeClr val="bg1"/>
              </a:solidFill>
            </a:endParaRPr>
          </a:p>
          <a:p>
            <a:endParaRPr lang="en-GB" dirty="0">
              <a:solidFill>
                <a:schemeClr val="bg1"/>
              </a:solidFill>
            </a:endParaRPr>
          </a:p>
        </p:txBody>
      </p:sp>
      <p:sp>
        <p:nvSpPr>
          <p:cNvPr id="12" name="TextBox 11"/>
          <p:cNvSpPr txBox="1"/>
          <p:nvPr/>
        </p:nvSpPr>
        <p:spPr>
          <a:xfrm>
            <a:off x="7675011" y="4913800"/>
            <a:ext cx="1151277" cy="246221"/>
          </a:xfrm>
          <a:prstGeom prst="rect">
            <a:avLst/>
          </a:prstGeom>
          <a:noFill/>
        </p:spPr>
        <p:txBody>
          <a:bodyPr wrap="none" rtlCol="0">
            <a:spAutoFit/>
          </a:bodyPr>
          <a:lstStyle/>
          <a:p>
            <a:r>
              <a:rPr lang="en-GB" sz="1000" dirty="0" smtClean="0"/>
              <a:t>Shutterstock.com</a:t>
            </a:r>
            <a:endParaRPr lang="en-GB" sz="1000" dirty="0"/>
          </a:p>
        </p:txBody>
      </p:sp>
    </p:spTree>
    <p:extLst>
      <p:ext uri="{BB962C8B-B14F-4D97-AF65-F5344CB8AC3E}">
        <p14:creationId xmlns:p14="http://schemas.microsoft.com/office/powerpoint/2010/main" val="55527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475656" y="1707654"/>
            <a:ext cx="1440160" cy="172819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4" name="Oval 3"/>
          <p:cNvSpPr/>
          <p:nvPr/>
        </p:nvSpPr>
        <p:spPr bwMode="auto">
          <a:xfrm>
            <a:off x="755576" y="1563638"/>
            <a:ext cx="2664296" cy="18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5" name="Oval 4"/>
          <p:cNvSpPr/>
          <p:nvPr/>
        </p:nvSpPr>
        <p:spPr bwMode="auto">
          <a:xfrm>
            <a:off x="1187624" y="1347614"/>
            <a:ext cx="1346448" cy="113042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0" name="Oval 9"/>
          <p:cNvSpPr/>
          <p:nvPr/>
        </p:nvSpPr>
        <p:spPr bwMode="auto">
          <a:xfrm>
            <a:off x="7884368" y="3507854"/>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51435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004236"/>
              </a:solidFill>
              <a:effectLst/>
              <a:latin typeface="Georgia" pitchFamily="18" charset="0"/>
            </a:endParaRPr>
          </a:p>
        </p:txBody>
      </p:sp>
      <p:sp>
        <p:nvSpPr>
          <p:cNvPr id="11" name="TextBox 10"/>
          <p:cNvSpPr txBox="1"/>
          <p:nvPr/>
        </p:nvSpPr>
        <p:spPr>
          <a:xfrm>
            <a:off x="6804248" y="3488804"/>
            <a:ext cx="544066" cy="316374"/>
          </a:xfrm>
          <a:prstGeom prst="rect">
            <a:avLst/>
          </a:prstGeom>
          <a:noFill/>
        </p:spPr>
        <p:txBody>
          <a:bodyPr wrap="square" rtlCol="0">
            <a:spAutoFit/>
          </a:bodyPr>
          <a:lstStyle/>
          <a:p>
            <a:endParaRPr lang="en-GB" dirty="0"/>
          </a:p>
        </p:txBody>
      </p:sp>
      <p:sp>
        <p:nvSpPr>
          <p:cNvPr id="18" name="Title 1"/>
          <p:cNvSpPr>
            <a:spLocks noGrp="1"/>
          </p:cNvSpPr>
          <p:nvPr>
            <p:ph type="title"/>
          </p:nvPr>
        </p:nvSpPr>
        <p:spPr>
          <a:xfrm>
            <a:off x="227013" y="269875"/>
            <a:ext cx="7658100" cy="503238"/>
          </a:xfrm>
        </p:spPr>
        <p:txBody>
          <a:bodyPr>
            <a:normAutofit/>
          </a:bodyPr>
          <a:lstStyle/>
          <a:p>
            <a:r>
              <a:rPr lang="en-GB" sz="2000" b="1" dirty="0">
                <a:latin typeface="Georgia" panose="02040502050405020303" pitchFamily="18" charset="0"/>
              </a:rPr>
              <a:t>How the WI could work on this resolution </a:t>
            </a:r>
          </a:p>
        </p:txBody>
      </p:sp>
      <p:sp>
        <p:nvSpPr>
          <p:cNvPr id="12" name="Content Placeholder 2"/>
          <p:cNvSpPr>
            <a:spLocks noGrp="1"/>
          </p:cNvSpPr>
          <p:nvPr>
            <p:ph idx="1"/>
          </p:nvPr>
        </p:nvSpPr>
        <p:spPr>
          <a:xfrm>
            <a:off x="467544" y="893862"/>
            <a:ext cx="8064896" cy="3982144"/>
          </a:xfrm>
        </p:spPr>
        <p:txBody>
          <a:bodyPr/>
          <a:lstStyle/>
          <a:p>
            <a:r>
              <a:rPr lang="en-GB" sz="1800" b="1" dirty="0"/>
              <a:t>At a national </a:t>
            </a:r>
            <a:r>
              <a:rPr lang="en-GB" sz="1800" b="1" dirty="0" smtClean="0"/>
              <a:t>level,</a:t>
            </a:r>
            <a:r>
              <a:rPr lang="en-GB" sz="1800" dirty="0" smtClean="0"/>
              <a:t> the NFWI could work </a:t>
            </a:r>
            <a:r>
              <a:rPr lang="en-GB" sz="1800" dirty="0"/>
              <a:t>with environmental charities to bring what is currently a fairly niche issue into the mainstream. </a:t>
            </a:r>
            <a:endParaRPr lang="en-GB" sz="1800" dirty="0" smtClean="0"/>
          </a:p>
          <a:p>
            <a:r>
              <a:rPr lang="en-GB" sz="1800" dirty="0" smtClean="0"/>
              <a:t>Press </a:t>
            </a:r>
            <a:r>
              <a:rPr lang="en-GB" sz="1800" dirty="0"/>
              <a:t>government, industry and the Research Councils to set aside funding to research the problem and develop solutions</a:t>
            </a:r>
            <a:r>
              <a:rPr lang="en-GB" sz="1800" dirty="0" smtClean="0"/>
              <a:t>.</a:t>
            </a:r>
          </a:p>
          <a:p>
            <a:r>
              <a:rPr lang="en-GB" sz="1800" dirty="0" smtClean="0"/>
              <a:t>Better </a:t>
            </a:r>
            <a:r>
              <a:rPr lang="en-GB" sz="1800" dirty="0"/>
              <a:t>filtration systems </a:t>
            </a:r>
            <a:r>
              <a:rPr lang="en-GB" sz="1800" dirty="0" smtClean="0"/>
              <a:t>on waste </a:t>
            </a:r>
            <a:r>
              <a:rPr lang="en-GB" sz="1800" dirty="0"/>
              <a:t>water treatment plants and incentives for consumers to invest in </a:t>
            </a:r>
            <a:r>
              <a:rPr lang="en-GB" sz="1800" dirty="0" smtClean="0"/>
              <a:t>technology </a:t>
            </a:r>
            <a:r>
              <a:rPr lang="en-GB" sz="1800" dirty="0"/>
              <a:t>which reduces the problem could be longer term aims.</a:t>
            </a:r>
          </a:p>
          <a:p>
            <a:endParaRPr lang="en-GB" sz="1800" dirty="0"/>
          </a:p>
          <a:p>
            <a:r>
              <a:rPr lang="en-GB" sz="1800" b="1" dirty="0"/>
              <a:t>At a local </a:t>
            </a:r>
            <a:r>
              <a:rPr lang="en-GB" sz="1800" b="1" dirty="0" smtClean="0"/>
              <a:t>level, </a:t>
            </a:r>
            <a:r>
              <a:rPr lang="en-GB" sz="1800" dirty="0" smtClean="0"/>
              <a:t>WI members could </a:t>
            </a:r>
            <a:r>
              <a:rPr lang="en-GB" sz="1800" dirty="0"/>
              <a:t>use their collective consumer power to seek greater action on the issue from clothing and washing machine manufactures</a:t>
            </a:r>
            <a:r>
              <a:rPr lang="en-GB" sz="1800" dirty="0" smtClean="0"/>
              <a:t>.</a:t>
            </a:r>
          </a:p>
          <a:p>
            <a:r>
              <a:rPr lang="en-GB" sz="1800" dirty="0" smtClean="0"/>
              <a:t>Emphasise that consumers </a:t>
            </a:r>
            <a:r>
              <a:rPr lang="en-GB" sz="1800" dirty="0"/>
              <a:t>are willing and able to ensure that </a:t>
            </a:r>
            <a:r>
              <a:rPr lang="en-GB" sz="1800" dirty="0" err="1"/>
              <a:t>microfibres</a:t>
            </a:r>
            <a:r>
              <a:rPr lang="en-GB" sz="1800" dirty="0"/>
              <a:t> are tackled at source. </a:t>
            </a:r>
            <a:endParaRPr lang="en-GB" sz="1800" dirty="0" smtClean="0"/>
          </a:p>
        </p:txBody>
      </p:sp>
    </p:spTree>
    <p:extLst>
      <p:ext uri="{BB962C8B-B14F-4D97-AF65-F5344CB8AC3E}">
        <p14:creationId xmlns:p14="http://schemas.microsoft.com/office/powerpoint/2010/main" val="115589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Georgia" panose="02040502050405020303" pitchFamily="18" charset="0"/>
              </a:rPr>
              <a:t>Arguments for the resolution</a:t>
            </a:r>
            <a:endParaRPr lang="en-GB" b="1" dirty="0">
              <a:latin typeface="Georgia" panose="02040502050405020303" pitchFamily="18" charset="0"/>
            </a:endParaRPr>
          </a:p>
        </p:txBody>
      </p:sp>
      <p:sp>
        <p:nvSpPr>
          <p:cNvPr id="3" name="Content Placeholder 2"/>
          <p:cNvSpPr>
            <a:spLocks noGrp="1"/>
          </p:cNvSpPr>
          <p:nvPr>
            <p:ph idx="1"/>
          </p:nvPr>
        </p:nvSpPr>
        <p:spPr/>
        <p:txBody>
          <a:bodyPr/>
          <a:lstStyle/>
          <a:p>
            <a:pPr lvl="0"/>
            <a:r>
              <a:rPr lang="en-GB" sz="2000" dirty="0" smtClean="0"/>
              <a:t>This </a:t>
            </a:r>
            <a:r>
              <a:rPr lang="en-GB" sz="2000" dirty="0"/>
              <a:t>resolution is in keeping with the WI’s longstanding concern for sustainable marine environments and members’ tradition of taking action on issues at consumer and household level. </a:t>
            </a:r>
            <a:endParaRPr lang="en-GB" sz="2000" dirty="0" smtClean="0"/>
          </a:p>
          <a:p>
            <a:pPr lvl="0"/>
            <a:endParaRPr lang="en-GB" sz="2000" dirty="0"/>
          </a:p>
          <a:p>
            <a:pPr lvl="0"/>
            <a:r>
              <a:rPr lang="en-GB" sz="2000" dirty="0" smtClean="0"/>
              <a:t>This </a:t>
            </a:r>
            <a:r>
              <a:rPr lang="en-GB" sz="2000" dirty="0"/>
              <a:t>is an issue which is not currently widely understood or publicised, and is one which the parliamentary Environmental Audit Committee has recommended decisive action as part of its investigation into </a:t>
            </a:r>
            <a:r>
              <a:rPr lang="en-GB" sz="2000" dirty="0" err="1"/>
              <a:t>microplastics</a:t>
            </a:r>
            <a:r>
              <a:rPr lang="en-GB" sz="2000" dirty="0"/>
              <a:t>. The WI could help bring attention to the issue and encourage the government and industry to make it a priority. </a:t>
            </a:r>
          </a:p>
        </p:txBody>
      </p:sp>
    </p:spTree>
    <p:extLst>
      <p:ext uri="{BB962C8B-B14F-4D97-AF65-F5344CB8AC3E}">
        <p14:creationId xmlns:p14="http://schemas.microsoft.com/office/powerpoint/2010/main" val="2023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WI PowerPoint slide master template">
  <a:themeElements>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eWI PowerPoint template">
      <a:majorFont>
        <a:latin typeface="Georgia"/>
        <a:ea typeface=""/>
        <a:cs typeface=""/>
      </a:majorFont>
      <a:minorFont>
        <a:latin typeface="FS Sally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51435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rgbClr val="004236"/>
            </a:solidFill>
            <a:effectLst/>
            <a:latin typeface="Georgia" pitchFamily="18" charset="0"/>
          </a:defRPr>
        </a:defPPr>
      </a:lstStyle>
    </a:lnDef>
  </a:objectDefaults>
  <a:extraClrSchemeLst>
    <a:extraClrScheme>
      <a:clrScheme name="1_theWI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eWI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eWI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eWI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eWI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eWI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eWI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eWI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eWI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eWI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eWI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eWI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TotalTime>
  <Words>1892</Words>
  <Application>Microsoft Office PowerPoint</Application>
  <PresentationFormat>On-screen Show (16:9)</PresentationFormat>
  <Paragraphs>136</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1_theWI PowerPoint slide master template</vt:lpstr>
      <vt:lpstr>PowerPoint Presentation</vt:lpstr>
      <vt:lpstr>Outline of presentation</vt:lpstr>
      <vt:lpstr>What are microplastic fibres?</vt:lpstr>
      <vt:lpstr>Plymouth University study</vt:lpstr>
      <vt:lpstr>Why are microfibres a problem?</vt:lpstr>
      <vt:lpstr>What can be done to tackle the issue?</vt:lpstr>
      <vt:lpstr>Government approach </vt:lpstr>
      <vt:lpstr>How the WI could work on this resolution </vt:lpstr>
      <vt:lpstr>Arguments for the resolution</vt:lpstr>
      <vt:lpstr>Arguments against the resolution</vt:lpstr>
      <vt:lpstr>Further information</vt:lpstr>
    </vt:vector>
  </TitlesOfParts>
  <Company>NFWI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Kerri Le Roux-Marx</dc:creator>
  <cp:lastModifiedBy>Emma Holland-Lindsay</cp:lastModifiedBy>
  <cp:revision>98</cp:revision>
  <dcterms:created xsi:type="dcterms:W3CDTF">2016-07-06T12:34:46Z</dcterms:created>
  <dcterms:modified xsi:type="dcterms:W3CDTF">2017-03-14T14:34:47Z</dcterms:modified>
</cp:coreProperties>
</file>