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85" r:id="rId2"/>
    <p:sldId id="314" r:id="rId3"/>
    <p:sldId id="333" r:id="rId4"/>
    <p:sldId id="337" r:id="rId5"/>
    <p:sldId id="334" r:id="rId6"/>
    <p:sldId id="335" r:id="rId7"/>
    <p:sldId id="336" r:id="rId8"/>
    <p:sldId id="338" r:id="rId9"/>
    <p:sldId id="339" r:id="rId10"/>
    <p:sldId id="340" r:id="rId11"/>
    <p:sldId id="341" r:id="rId12"/>
    <p:sldId id="343" r:id="rId13"/>
    <p:sldId id="342" r:id="rId14"/>
  </p:sldIdLst>
  <p:sldSz cx="9144000" cy="5145088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kern="1200">
        <a:solidFill>
          <a:srgbClr val="004236"/>
        </a:solidFill>
        <a:latin typeface="Georgia" pitchFamily="18" charset="0"/>
        <a:ea typeface="+mn-ea"/>
        <a:cs typeface="+mn-cs"/>
      </a:defRPr>
    </a:lvl1pPr>
    <a:lvl2pPr marL="457155" algn="l" rtl="0" fontAlgn="base">
      <a:spcBef>
        <a:spcPct val="20000"/>
      </a:spcBef>
      <a:spcAft>
        <a:spcPct val="0"/>
      </a:spcAft>
      <a:defRPr kern="1200">
        <a:solidFill>
          <a:srgbClr val="004236"/>
        </a:solidFill>
        <a:latin typeface="Georgia" pitchFamily="18" charset="0"/>
        <a:ea typeface="+mn-ea"/>
        <a:cs typeface="+mn-cs"/>
      </a:defRPr>
    </a:lvl2pPr>
    <a:lvl3pPr marL="914312" algn="l" rtl="0" fontAlgn="base">
      <a:spcBef>
        <a:spcPct val="20000"/>
      </a:spcBef>
      <a:spcAft>
        <a:spcPct val="0"/>
      </a:spcAft>
      <a:defRPr kern="1200">
        <a:solidFill>
          <a:srgbClr val="004236"/>
        </a:solidFill>
        <a:latin typeface="Georgia" pitchFamily="18" charset="0"/>
        <a:ea typeface="+mn-ea"/>
        <a:cs typeface="+mn-cs"/>
      </a:defRPr>
    </a:lvl3pPr>
    <a:lvl4pPr marL="1371468" algn="l" rtl="0" fontAlgn="base">
      <a:spcBef>
        <a:spcPct val="20000"/>
      </a:spcBef>
      <a:spcAft>
        <a:spcPct val="0"/>
      </a:spcAft>
      <a:defRPr kern="1200">
        <a:solidFill>
          <a:srgbClr val="004236"/>
        </a:solidFill>
        <a:latin typeface="Georgia" pitchFamily="18" charset="0"/>
        <a:ea typeface="+mn-ea"/>
        <a:cs typeface="+mn-cs"/>
      </a:defRPr>
    </a:lvl4pPr>
    <a:lvl5pPr marL="1828623" algn="l" rtl="0" fontAlgn="base">
      <a:spcBef>
        <a:spcPct val="20000"/>
      </a:spcBef>
      <a:spcAft>
        <a:spcPct val="0"/>
      </a:spcAft>
      <a:defRPr kern="1200">
        <a:solidFill>
          <a:srgbClr val="004236"/>
        </a:solidFill>
        <a:latin typeface="Georgia" pitchFamily="18" charset="0"/>
        <a:ea typeface="+mn-ea"/>
        <a:cs typeface="+mn-cs"/>
      </a:defRPr>
    </a:lvl5pPr>
    <a:lvl6pPr marL="2285778" algn="l" defTabSz="914312" rtl="0" eaLnBrk="1" latinLnBrk="0" hangingPunct="1">
      <a:defRPr kern="1200">
        <a:solidFill>
          <a:srgbClr val="004236"/>
        </a:solidFill>
        <a:latin typeface="Georgia" pitchFamily="18" charset="0"/>
        <a:ea typeface="+mn-ea"/>
        <a:cs typeface="+mn-cs"/>
      </a:defRPr>
    </a:lvl6pPr>
    <a:lvl7pPr marL="2742935" algn="l" defTabSz="914312" rtl="0" eaLnBrk="1" latinLnBrk="0" hangingPunct="1">
      <a:defRPr kern="1200">
        <a:solidFill>
          <a:srgbClr val="004236"/>
        </a:solidFill>
        <a:latin typeface="Georgia" pitchFamily="18" charset="0"/>
        <a:ea typeface="+mn-ea"/>
        <a:cs typeface="+mn-cs"/>
      </a:defRPr>
    </a:lvl7pPr>
    <a:lvl8pPr marL="3200090" algn="l" defTabSz="914312" rtl="0" eaLnBrk="1" latinLnBrk="0" hangingPunct="1">
      <a:defRPr kern="1200">
        <a:solidFill>
          <a:srgbClr val="004236"/>
        </a:solidFill>
        <a:latin typeface="Georgia" pitchFamily="18" charset="0"/>
        <a:ea typeface="+mn-ea"/>
        <a:cs typeface="+mn-cs"/>
      </a:defRPr>
    </a:lvl8pPr>
    <a:lvl9pPr marL="3657246" algn="l" defTabSz="914312" rtl="0" eaLnBrk="1" latinLnBrk="0" hangingPunct="1">
      <a:defRPr kern="1200">
        <a:solidFill>
          <a:srgbClr val="004236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4CB"/>
    <a:srgbClr val="768838"/>
    <a:srgbClr val="004236"/>
    <a:srgbClr val="CCCCFF"/>
    <a:srgbClr val="66FFFF"/>
    <a:srgbClr val="FF99FF"/>
    <a:srgbClr val="9966FF"/>
    <a:srgbClr val="99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2" autoAdjust="0"/>
    <p:restoredTop sz="94067" autoAdjust="0"/>
  </p:normalViewPr>
  <p:slideViewPr>
    <p:cSldViewPr>
      <p:cViewPr varScale="1">
        <p:scale>
          <a:sx n="115" d="100"/>
          <a:sy n="115" d="100"/>
        </p:scale>
        <p:origin x="-672" y="-96"/>
      </p:cViewPr>
      <p:guideLst>
        <p:guide orient="horz" pos="162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598" y="-72"/>
      </p:cViewPr>
      <p:guideLst>
        <p:guide orient="horz" pos="3125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25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1"/>
            <a:ext cx="288925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4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351FCEA-D80D-40D2-9772-50C81C372A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430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25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1"/>
            <a:ext cx="288925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1" y="4714878"/>
            <a:ext cx="5335587" cy="446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4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952AB9E-3D7C-4147-8B6E-D84D2DDE78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49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6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2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78" algn="l" defTabSz="9143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35" algn="l" defTabSz="9143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2AB9E-3D7C-4147-8B6E-D84D2DDE78D0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1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2AB9E-3D7C-4147-8B6E-D84D2DDE78D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1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verall Presentation Title layout (should only b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heWI_StrapStack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67" y="287999"/>
            <a:ext cx="1263741" cy="9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8601" y="288001"/>
            <a:ext cx="6863680" cy="1035008"/>
          </a:xfrm>
        </p:spPr>
        <p:txBody>
          <a:bodyPr anchor="b"/>
          <a:lstStyle>
            <a:lvl1pPr>
              <a:defRPr sz="37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dirty="0"/>
              <a:t>The overall 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3464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lding slide layout (picture, e.g.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1189" y="628650"/>
            <a:ext cx="7921625" cy="4103689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4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all Presentation Title layout with 2 equal pictures (should only b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heWI_StrapStack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67" y="287999"/>
            <a:ext cx="1263741" cy="9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8601" y="288001"/>
            <a:ext cx="6863680" cy="1035008"/>
          </a:xfrm>
        </p:spPr>
        <p:txBody>
          <a:bodyPr anchor="b"/>
          <a:lstStyle>
            <a:lvl1pPr>
              <a:defRPr sz="37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dirty="0"/>
              <a:t>The overall presentation 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0826" y="1636441"/>
            <a:ext cx="4176712" cy="3311798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1697" y="1636739"/>
            <a:ext cx="4176712" cy="3311798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8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all Presentation Title layout with 2 different sized pictures (should only b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heWI_StrapStack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67" y="287999"/>
            <a:ext cx="1263741" cy="9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8601" y="288001"/>
            <a:ext cx="6863680" cy="1035008"/>
          </a:xfrm>
        </p:spPr>
        <p:txBody>
          <a:bodyPr anchor="b"/>
          <a:lstStyle>
            <a:lvl1pPr>
              <a:defRPr sz="37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dirty="0"/>
              <a:t>The overall presentation 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0825" y="1636441"/>
            <a:ext cx="2664001" cy="3311798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03847" y="1636739"/>
            <a:ext cx="5626801" cy="3311798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0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801" y="270000"/>
            <a:ext cx="7225308" cy="504056"/>
          </a:xfrm>
        </p:spPr>
        <p:txBody>
          <a:bodyPr lIns="35996" tIns="39596" bIns="0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Slide headline goes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800" y="1132384"/>
            <a:ext cx="8650484" cy="3600400"/>
          </a:xfrm>
          <a:prstGeom prst="rect">
            <a:avLst/>
          </a:prstGeom>
        </p:spPr>
        <p:txBody>
          <a:bodyPr lIns="35996" tIns="35996" rIns="35996" bIns="35996"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9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100">
                <a:latin typeface="Georgia" panose="02040502050405020303" pitchFamily="18" charset="0"/>
              </a:defRPr>
            </a:lvl4pPr>
            <a:lvl5pPr>
              <a:defRPr sz="17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Slide text 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72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layout (1 per 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800" y="1550338"/>
            <a:ext cx="7772400" cy="1020762"/>
          </a:xfrm>
        </p:spPr>
        <p:txBody>
          <a:bodyPr lIns="35996" tIns="35996" rIns="35996" bIns="35996" anchor="b"/>
          <a:lstStyle>
            <a:lvl1pPr algn="l">
              <a:defRPr sz="4000" b="1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Insert section title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6800" y="2599178"/>
            <a:ext cx="7772400" cy="1125538"/>
          </a:xfrm>
          <a:prstGeom prst="rect">
            <a:avLst/>
          </a:prstGeom>
        </p:spPr>
        <p:txBody>
          <a:bodyPr lIns="91431" tIns="45716" rIns="91431" bIns="45716" anchor="t"/>
          <a:lstStyle>
            <a:lvl1pPr marL="0" indent="0">
              <a:buNone/>
              <a:defRPr sz="2100">
                <a:latin typeface="+mj-lt"/>
              </a:defRPr>
            </a:lvl1pPr>
            <a:lvl2pPr marL="457155" indent="0">
              <a:buNone/>
              <a:defRPr sz="1700"/>
            </a:lvl2pPr>
            <a:lvl3pPr marL="914312" indent="0">
              <a:buNone/>
              <a:defRPr sz="1600"/>
            </a:lvl3pPr>
            <a:lvl4pPr marL="1371468" indent="0">
              <a:buNone/>
              <a:defRPr sz="1400"/>
            </a:lvl4pPr>
            <a:lvl5pPr marL="1828623" indent="0">
              <a:buNone/>
              <a:defRPr sz="1400"/>
            </a:lvl5pPr>
            <a:lvl6pPr marL="2285778" indent="0">
              <a:buNone/>
              <a:defRPr sz="1400"/>
            </a:lvl6pPr>
            <a:lvl7pPr marL="2742935" indent="0">
              <a:buNone/>
              <a:defRPr sz="1400"/>
            </a:lvl7pPr>
            <a:lvl8pPr marL="3200090" indent="0">
              <a:buNone/>
              <a:defRPr sz="1400"/>
            </a:lvl8pPr>
            <a:lvl9pPr marL="3657246" indent="0">
              <a:buNone/>
              <a:defRPr sz="1400"/>
            </a:lvl9pPr>
          </a:lstStyle>
          <a:p>
            <a:pPr lvl="0"/>
            <a:r>
              <a:rPr lang="en-US" dirty="0"/>
              <a:t>Insert section sub title here, e.g. the name of the person presenting</a:t>
            </a:r>
          </a:p>
        </p:txBody>
      </p:sp>
    </p:spTree>
    <p:extLst>
      <p:ext uri="{BB962C8B-B14F-4D97-AF65-F5344CB8AC3E}">
        <p14:creationId xmlns:p14="http://schemas.microsoft.com/office/powerpoint/2010/main" val="258891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270000"/>
            <a:ext cx="7225308" cy="504056"/>
          </a:xfrm>
        </p:spPr>
        <p:txBody>
          <a:bodyPr lIns="35996" tIns="39596" bIns="0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Slide headline goes here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801" y="1132384"/>
            <a:ext cx="4185990" cy="3600400"/>
          </a:xfrm>
          <a:prstGeom prst="rect">
            <a:avLst/>
          </a:prstGeom>
        </p:spPr>
        <p:txBody>
          <a:bodyPr lIns="35996" tIns="35996" rIns="35996" bIns="35996"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9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100">
                <a:latin typeface="Georgia" panose="02040502050405020303" pitchFamily="18" charset="0"/>
              </a:defRPr>
            </a:lvl4pPr>
            <a:lvl5pPr>
              <a:defRPr sz="17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Slide text 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16016" y="1132384"/>
            <a:ext cx="4185990" cy="3600400"/>
          </a:xfrm>
          <a:prstGeom prst="rect">
            <a:avLst/>
          </a:prstGeom>
        </p:spPr>
        <p:txBody>
          <a:bodyPr lIns="35996" tIns="35996" rIns="35996" bIns="35996"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9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100">
                <a:latin typeface="Georgia" panose="02040502050405020303" pitchFamily="18" charset="0"/>
              </a:defRPr>
            </a:lvl4pPr>
            <a:lvl5pPr>
              <a:defRPr sz="17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Slide text 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8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inglelarg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270000"/>
            <a:ext cx="7225308" cy="504056"/>
          </a:xfrm>
        </p:spPr>
        <p:txBody>
          <a:bodyPr lIns="35996" tIns="39596" bIns="0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Slide headline goes here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801" y="1132384"/>
            <a:ext cx="2664001" cy="3600400"/>
          </a:xfrm>
          <a:prstGeom prst="rect">
            <a:avLst/>
          </a:prstGeom>
        </p:spPr>
        <p:txBody>
          <a:bodyPr lIns="35996" tIns="35996" rIns="35996" bIns="35996"/>
          <a:lstStyle>
            <a:lvl1pPr>
              <a:defRPr sz="29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100">
                <a:latin typeface="Georgia" panose="02040502050405020303" pitchFamily="18" charset="0"/>
              </a:defRPr>
            </a:lvl3pPr>
            <a:lvl4pPr>
              <a:defRPr sz="17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Slide text 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231466" y="1134001"/>
            <a:ext cx="5626801" cy="360089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3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ingle small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270000"/>
            <a:ext cx="7225308" cy="504056"/>
          </a:xfrm>
        </p:spPr>
        <p:txBody>
          <a:bodyPr lIns="35996" tIns="39596" bIns="0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Slide headline goes here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994" y="1132384"/>
            <a:ext cx="5626150" cy="3600400"/>
          </a:xfrm>
          <a:prstGeom prst="rect">
            <a:avLst/>
          </a:prstGeom>
        </p:spPr>
        <p:txBody>
          <a:bodyPr lIns="35996" tIns="35996" rIns="35996" bIns="35996"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9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100">
                <a:latin typeface="Georgia" panose="02040502050405020303" pitchFamily="18" charset="0"/>
              </a:defRPr>
            </a:lvl4pPr>
            <a:lvl5pPr>
              <a:defRPr sz="17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Slide text 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56177" y="1134001"/>
            <a:ext cx="2664296" cy="360089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15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duction and single small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270000"/>
            <a:ext cx="7225308" cy="504056"/>
          </a:xfrm>
        </p:spPr>
        <p:txBody>
          <a:bodyPr lIns="35996" tIns="39596" bIns="0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Slide headline goes here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994" y="2212505"/>
            <a:ext cx="5626150" cy="2520280"/>
          </a:xfrm>
          <a:prstGeom prst="rect">
            <a:avLst/>
          </a:prstGeom>
        </p:spPr>
        <p:txBody>
          <a:bodyPr lIns="35996" tIns="35996" rIns="35996" bIns="35996"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9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100">
                <a:latin typeface="Georgia" panose="02040502050405020303" pitchFamily="18" charset="0"/>
              </a:defRPr>
            </a:lvl4pPr>
            <a:lvl5pPr>
              <a:defRPr sz="17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Slide text 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56177" y="1134001"/>
            <a:ext cx="2664296" cy="360089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26800" y="1132384"/>
            <a:ext cx="5626150" cy="936104"/>
          </a:xfrm>
          <a:prstGeom prst="rect">
            <a:avLst/>
          </a:prstGeom>
        </p:spPr>
        <p:txBody>
          <a:bodyPr lIns="35996" tIns="35996" rIns="35996" bIns="35996"/>
          <a:lstStyle>
            <a:lvl1pPr marL="0" indent="0">
              <a:buFontTx/>
              <a:buNone/>
              <a:defRPr lang="en-GB" sz="1700" b="1" i="0" u="none" strike="noStrike" baseline="0" smtClean="0">
                <a:latin typeface="+mj-lt"/>
              </a:defRPr>
            </a:lvl1pPr>
            <a:lvl2pPr>
              <a:defRPr sz="29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100">
                <a:latin typeface="Georgia" panose="02040502050405020303" pitchFamily="18" charset="0"/>
              </a:defRPr>
            </a:lvl4pPr>
            <a:lvl5pPr>
              <a:defRPr sz="170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i="0" dirty="0"/>
              <a:t>This is the area where you should put your introduction to the slide. </a:t>
            </a:r>
            <a:br>
              <a:rPr lang="en-GB" i="0" dirty="0"/>
            </a:br>
            <a:r>
              <a:rPr lang="en-GB" i="0" dirty="0"/>
              <a:t>3 lines maximum.</a:t>
            </a:r>
          </a:p>
        </p:txBody>
      </p:sp>
    </p:spTree>
    <p:extLst>
      <p:ext uri="{BB962C8B-B14F-4D97-AF65-F5344CB8AC3E}">
        <p14:creationId xmlns:p14="http://schemas.microsoft.com/office/powerpoint/2010/main" val="331675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5" y="385764"/>
            <a:ext cx="6283325" cy="51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40" tIns="40822" rIns="81640" bIns="40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The NFWI MS PowerPoint Slide Master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5277" y="874713"/>
            <a:ext cx="8569325" cy="12700"/>
          </a:xfrm>
          <a:prstGeom prst="rect">
            <a:avLst/>
          </a:prstGeom>
          <a:solidFill>
            <a:srgbClr val="5E78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 dirty="0"/>
          </a:p>
        </p:txBody>
      </p:sp>
      <p:pic>
        <p:nvPicPr>
          <p:cNvPr id="1028" name="Picture 4" descr="theWI_StrapStack_RGB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38138"/>
            <a:ext cx="622301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01" r:id="rId3"/>
    <p:sldLayoutId id="2147483687" r:id="rId4"/>
    <p:sldLayoutId id="2147483688" r:id="rId5"/>
    <p:sldLayoutId id="2147483689" r:id="rId6"/>
    <p:sldLayoutId id="2147483690" r:id="rId7"/>
    <p:sldLayoutId id="2147483698" r:id="rId8"/>
    <p:sldLayoutId id="2147483699" r:id="rId9"/>
    <p:sldLayoutId id="2147483692" r:id="rId10"/>
  </p:sldLayoutIdLst>
  <p:txStyles>
    <p:titleStyle>
      <a:lvl1pPr algn="l" defTabSz="815897" rtl="0" eaLnBrk="0" fontAlgn="base" hangingPunct="0">
        <a:spcBef>
          <a:spcPct val="0"/>
        </a:spcBef>
        <a:spcAft>
          <a:spcPct val="0"/>
        </a:spcAft>
        <a:defRPr sz="2400" baseline="0">
          <a:solidFill>
            <a:srgbClr val="004236"/>
          </a:solidFill>
          <a:latin typeface="+mj-lt"/>
          <a:ea typeface="+mj-ea"/>
          <a:cs typeface="+mj-cs"/>
        </a:defRPr>
      </a:lvl1pPr>
      <a:lvl2pPr algn="l" defTabSz="815897" rtl="0" eaLnBrk="0" fontAlgn="base" hangingPunct="0">
        <a:spcBef>
          <a:spcPct val="0"/>
        </a:spcBef>
        <a:spcAft>
          <a:spcPct val="0"/>
        </a:spcAft>
        <a:defRPr sz="2400">
          <a:solidFill>
            <a:srgbClr val="004236"/>
          </a:solidFill>
          <a:latin typeface="Georgia" pitchFamily="18" charset="0"/>
        </a:defRPr>
      </a:lvl2pPr>
      <a:lvl3pPr algn="l" defTabSz="815897" rtl="0" eaLnBrk="0" fontAlgn="base" hangingPunct="0">
        <a:spcBef>
          <a:spcPct val="0"/>
        </a:spcBef>
        <a:spcAft>
          <a:spcPct val="0"/>
        </a:spcAft>
        <a:defRPr sz="2400">
          <a:solidFill>
            <a:srgbClr val="004236"/>
          </a:solidFill>
          <a:latin typeface="Georgia" pitchFamily="18" charset="0"/>
        </a:defRPr>
      </a:lvl3pPr>
      <a:lvl4pPr algn="l" defTabSz="815897" rtl="0" eaLnBrk="0" fontAlgn="base" hangingPunct="0">
        <a:spcBef>
          <a:spcPct val="0"/>
        </a:spcBef>
        <a:spcAft>
          <a:spcPct val="0"/>
        </a:spcAft>
        <a:defRPr sz="2400">
          <a:solidFill>
            <a:srgbClr val="004236"/>
          </a:solidFill>
          <a:latin typeface="Georgia" pitchFamily="18" charset="0"/>
        </a:defRPr>
      </a:lvl4pPr>
      <a:lvl5pPr algn="l" defTabSz="815897" rtl="0" eaLnBrk="0" fontAlgn="base" hangingPunct="0">
        <a:spcBef>
          <a:spcPct val="0"/>
        </a:spcBef>
        <a:spcAft>
          <a:spcPct val="0"/>
        </a:spcAft>
        <a:defRPr sz="2400">
          <a:solidFill>
            <a:srgbClr val="004236"/>
          </a:solidFill>
          <a:latin typeface="Georgia" pitchFamily="18" charset="0"/>
        </a:defRPr>
      </a:lvl5pPr>
      <a:lvl6pPr marL="457155" algn="l" defTabSz="815897" rtl="0" fontAlgn="base">
        <a:spcBef>
          <a:spcPct val="0"/>
        </a:spcBef>
        <a:spcAft>
          <a:spcPct val="0"/>
        </a:spcAft>
        <a:defRPr sz="2400">
          <a:solidFill>
            <a:srgbClr val="004236"/>
          </a:solidFill>
          <a:latin typeface="Georgia" pitchFamily="18" charset="0"/>
        </a:defRPr>
      </a:lvl6pPr>
      <a:lvl7pPr marL="914312" algn="l" defTabSz="815897" rtl="0" fontAlgn="base">
        <a:spcBef>
          <a:spcPct val="0"/>
        </a:spcBef>
        <a:spcAft>
          <a:spcPct val="0"/>
        </a:spcAft>
        <a:defRPr sz="2400">
          <a:solidFill>
            <a:srgbClr val="004236"/>
          </a:solidFill>
          <a:latin typeface="Georgia" pitchFamily="18" charset="0"/>
        </a:defRPr>
      </a:lvl7pPr>
      <a:lvl8pPr marL="1371468" algn="l" defTabSz="815897" rtl="0" fontAlgn="base">
        <a:spcBef>
          <a:spcPct val="0"/>
        </a:spcBef>
        <a:spcAft>
          <a:spcPct val="0"/>
        </a:spcAft>
        <a:defRPr sz="2400">
          <a:solidFill>
            <a:srgbClr val="004236"/>
          </a:solidFill>
          <a:latin typeface="Georgia" pitchFamily="18" charset="0"/>
        </a:defRPr>
      </a:lvl8pPr>
      <a:lvl9pPr marL="1828623" algn="l" defTabSz="815897" rtl="0" fontAlgn="base">
        <a:spcBef>
          <a:spcPct val="0"/>
        </a:spcBef>
        <a:spcAft>
          <a:spcPct val="0"/>
        </a:spcAft>
        <a:defRPr sz="2400">
          <a:solidFill>
            <a:srgbClr val="004236"/>
          </a:solidFill>
          <a:latin typeface="Georgia" pitchFamily="18" charset="0"/>
        </a:defRPr>
      </a:lvl9pPr>
    </p:titleStyle>
    <p:bodyStyle>
      <a:lvl1pPr marL="307944" indent="-307944" algn="l" defTabSz="815897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rgbClr val="004236"/>
          </a:solidFill>
          <a:latin typeface="+mn-lt"/>
          <a:ea typeface="+mn-ea"/>
          <a:cs typeface="+mn-cs"/>
        </a:defRPr>
      </a:lvl1pPr>
      <a:lvl2pPr marL="661924" indent="-253976" algn="l" defTabSz="815897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rgbClr val="004236"/>
          </a:solidFill>
          <a:latin typeface="FS Sally Medium" pitchFamily="50" charset="0"/>
        </a:defRPr>
      </a:lvl2pPr>
      <a:lvl3pPr marL="1020665" indent="-204768" algn="l" defTabSz="815897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4236"/>
          </a:solidFill>
          <a:latin typeface="FS Sally Medium" pitchFamily="50" charset="0"/>
        </a:defRPr>
      </a:lvl3pPr>
      <a:lvl4pPr marL="1428612" indent="-204768" algn="l" defTabSz="815897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4236"/>
          </a:solidFill>
          <a:latin typeface="FS Sally" pitchFamily="50" charset="0"/>
        </a:defRPr>
      </a:lvl4pPr>
      <a:lvl5pPr marL="1836560" indent="-203181" algn="l" defTabSz="815897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4236"/>
          </a:solidFill>
          <a:latin typeface="FS Sally" pitchFamily="50" charset="0"/>
        </a:defRPr>
      </a:lvl5pPr>
      <a:lvl6pPr marL="2293717" indent="-203181" algn="l" defTabSz="815897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4236"/>
          </a:solidFill>
          <a:latin typeface="FS Sally" pitchFamily="50" charset="0"/>
        </a:defRPr>
      </a:lvl6pPr>
      <a:lvl7pPr marL="2750872" indent="-203181" algn="l" defTabSz="815897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4236"/>
          </a:solidFill>
          <a:latin typeface="FS Sally" pitchFamily="50" charset="0"/>
        </a:defRPr>
      </a:lvl7pPr>
      <a:lvl8pPr marL="3208027" indent="-203181" algn="l" defTabSz="815897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4236"/>
          </a:solidFill>
          <a:latin typeface="FS Sally" pitchFamily="50" charset="0"/>
        </a:defRPr>
      </a:lvl8pPr>
      <a:lvl9pPr marL="3665183" indent="-203181" algn="l" defTabSz="815897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4236"/>
          </a:solidFill>
          <a:latin typeface="FS Sally" pitchFamily="50" charset="0"/>
        </a:defRPr>
      </a:lvl9pPr>
    </p:bodyStyle>
    <p:otherStyle>
      <a:defPPr>
        <a:defRPr lang="en-US"/>
      </a:defPPr>
      <a:lvl1pPr marL="0" algn="l" defTabSz="914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3" algn="l" defTabSz="914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8" algn="l" defTabSz="914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5" algn="l" defTabSz="914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0" algn="l" defTabSz="914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6" algn="l" defTabSz="9143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7562" r="11248" b="18036"/>
          <a:stretch/>
        </p:blipFill>
        <p:spPr>
          <a:xfrm>
            <a:off x="251519" y="124272"/>
            <a:ext cx="2171041" cy="1296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2428527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Understanding </a:t>
            </a:r>
            <a:r>
              <a:rPr lang="en-GB" sz="2800" dirty="0"/>
              <a:t>V</a:t>
            </a:r>
            <a:r>
              <a:rPr lang="en-GB" sz="2800" dirty="0" smtClean="0"/>
              <a:t>iolence against Women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4734"/>
            <a:ext cx="1046608" cy="10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323528" y="268288"/>
            <a:ext cx="72253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6" tIns="39596" rIns="81640" bIns="0" numCol="1" anchor="ctr" anchorCtr="0" compatLnSpc="1">
            <a:prstTxWarp prst="textNoShape">
              <a:avLst/>
            </a:prstTxWarp>
          </a:bodyPr>
          <a:lstStyle>
            <a:lvl1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00423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2pPr>
            <a:lvl3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3pPr>
            <a:lvl4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4pPr>
            <a:lvl5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5pPr>
            <a:lvl6pPr marL="457155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6pPr>
            <a:lvl7pPr marL="914312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7pPr>
            <a:lvl8pPr marL="1371468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8pPr>
            <a:lvl9pPr marL="1828623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9pPr>
          </a:lstStyle>
          <a:p>
            <a:r>
              <a:rPr lang="en-GB" sz="4000" b="1" kern="0" dirty="0" smtClean="0"/>
              <a:t>Gender Stereotypes &amp; Violence</a:t>
            </a:r>
            <a:endParaRPr lang="en-GB" sz="3600" kern="0" dirty="0">
              <a:solidFill>
                <a:srgbClr val="B884C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916360"/>
            <a:ext cx="885698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Harmful </a:t>
            </a:r>
            <a:r>
              <a:rPr lang="en-GB" u="sng" dirty="0"/>
              <a:t>gender stereotypes</a:t>
            </a:r>
            <a:r>
              <a:rPr lang="en-GB" dirty="0"/>
              <a:t>, </a:t>
            </a:r>
            <a:r>
              <a:rPr lang="en-GB" u="sng" dirty="0"/>
              <a:t>rigid constructions of femininity and masculinity </a:t>
            </a:r>
            <a:r>
              <a:rPr lang="en-GB" dirty="0"/>
              <a:t>and </a:t>
            </a:r>
            <a:r>
              <a:rPr lang="en-GB" u="sng" dirty="0"/>
              <a:t>stereotyped gender roles</a:t>
            </a:r>
            <a:r>
              <a:rPr lang="en-GB" dirty="0"/>
              <a:t> are a root cause of gender-based violence against women</a:t>
            </a:r>
            <a:r>
              <a:rPr lang="en-GB" dirty="0" smtClean="0"/>
              <a:t>.</a:t>
            </a:r>
          </a:p>
          <a:p>
            <a:pPr marL="742905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i="1" dirty="0"/>
              <a:t>Boys: We have boys who cannot express their emotions, become aggressive, under-achieve at school and go on to be part of a culture of toxic masculinity which normalises violence. </a:t>
            </a:r>
            <a:endParaRPr lang="en-GB" sz="1600" dirty="0"/>
          </a:p>
          <a:p>
            <a:pPr marL="742905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i="1" dirty="0" smtClean="0"/>
              <a:t>Girls: We </a:t>
            </a:r>
            <a:r>
              <a:rPr lang="en-GB" sz="1600" i="1" dirty="0"/>
              <a:t>have girls who have low self-esteem and issues with their body image, </a:t>
            </a:r>
            <a:r>
              <a:rPr lang="en-GB" sz="1600" i="1" dirty="0" smtClean="0"/>
              <a:t>as well as self-limiting beliefs of their potential because of their gender.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Toxic Masculinity</a:t>
            </a:r>
            <a:r>
              <a:rPr lang="en-GB" dirty="0" smtClean="0"/>
              <a:t> can include:</a:t>
            </a:r>
          </a:p>
          <a:p>
            <a:pPr marL="742905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Shame, disassociation and avoidance of emotional expression.</a:t>
            </a:r>
          </a:p>
          <a:p>
            <a:pPr marL="742905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Extreme self-reliance.</a:t>
            </a:r>
          </a:p>
          <a:p>
            <a:pPr marL="742905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Extreme aspiration for physical, sexual and intellectual dominance.</a:t>
            </a:r>
          </a:p>
          <a:p>
            <a:pPr marL="742905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Devaluation of women’s opinions, body and sense of self.</a:t>
            </a:r>
          </a:p>
          <a:p>
            <a:pPr marL="742905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Condemning anything feminine within another </a:t>
            </a:r>
            <a:r>
              <a:rPr lang="en-GB" sz="1600" dirty="0" smtClean="0"/>
              <a:t>man</a:t>
            </a:r>
            <a:r>
              <a:rPr lang="en-GB" dirty="0" smtClean="0"/>
              <a:t>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48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323528" y="268288"/>
            <a:ext cx="72253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6" tIns="39596" rIns="81640" bIns="0" numCol="1" anchor="ctr" anchorCtr="0" compatLnSpc="1">
            <a:prstTxWarp prst="textNoShape">
              <a:avLst/>
            </a:prstTxWarp>
          </a:bodyPr>
          <a:lstStyle>
            <a:lvl1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00423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2pPr>
            <a:lvl3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3pPr>
            <a:lvl4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4pPr>
            <a:lvl5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5pPr>
            <a:lvl6pPr marL="457155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6pPr>
            <a:lvl7pPr marL="914312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7pPr>
            <a:lvl8pPr marL="1371468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8pPr>
            <a:lvl9pPr marL="1828623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9pPr>
          </a:lstStyle>
          <a:p>
            <a:r>
              <a:rPr lang="en-GB" sz="4000" b="1" kern="0" dirty="0" smtClean="0"/>
              <a:t>Gender Inequality &amp; Violence</a:t>
            </a:r>
            <a:endParaRPr lang="en-GB" sz="3600" kern="0" dirty="0">
              <a:solidFill>
                <a:srgbClr val="B884C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20416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Gender inequality is both a </a:t>
            </a:r>
            <a:r>
              <a:rPr lang="en-GB" sz="2000" b="1" dirty="0" smtClean="0"/>
              <a:t>cause </a:t>
            </a:r>
            <a:r>
              <a:rPr lang="en-GB" sz="2000" dirty="0" smtClean="0"/>
              <a:t>and </a:t>
            </a:r>
            <a:r>
              <a:rPr lang="en-GB" sz="2000" b="1" dirty="0" smtClean="0"/>
              <a:t>consequence</a:t>
            </a:r>
            <a:r>
              <a:rPr lang="en-GB" sz="2000" dirty="0" smtClean="0"/>
              <a:t> of violence against women.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Violence </a:t>
            </a:r>
            <a:r>
              <a:rPr lang="en-GB" sz="2000" dirty="0"/>
              <a:t>against women is caused by </a:t>
            </a:r>
            <a:r>
              <a:rPr lang="en-GB" sz="2000" u="sng" dirty="0"/>
              <a:t>gender inequality </a:t>
            </a:r>
            <a:r>
              <a:rPr lang="en-GB" sz="2000" dirty="0"/>
              <a:t>– including </a:t>
            </a:r>
            <a:r>
              <a:rPr lang="en-GB" sz="2000" b="1" dirty="0"/>
              <a:t>unequal power </a:t>
            </a:r>
            <a:r>
              <a:rPr lang="en-GB" sz="2000" dirty="0"/>
              <a:t>relations between women and men, rigid </a:t>
            </a:r>
            <a:r>
              <a:rPr lang="en-GB" sz="2000" b="1" dirty="0"/>
              <a:t>gender roles</a:t>
            </a:r>
            <a:r>
              <a:rPr lang="en-GB" sz="2000" dirty="0"/>
              <a:t>, norms and hierarchies, and ascribing women </a:t>
            </a:r>
            <a:r>
              <a:rPr lang="en-GB" sz="2000" b="1" dirty="0"/>
              <a:t>lower status </a:t>
            </a:r>
            <a:r>
              <a:rPr lang="en-GB" sz="2000" dirty="0"/>
              <a:t>in society. </a:t>
            </a:r>
            <a:endParaRPr lang="en-GB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Promoting </a:t>
            </a:r>
            <a:r>
              <a:rPr lang="en-GB" sz="2000" dirty="0"/>
              <a:t>and achieving gender equality is a </a:t>
            </a:r>
            <a:r>
              <a:rPr lang="en-GB" sz="2000" u="sng" dirty="0"/>
              <a:t>critical</a:t>
            </a:r>
            <a:r>
              <a:rPr lang="en-GB" sz="2000" dirty="0"/>
              <a:t> element of the prevention of violence against women.</a:t>
            </a:r>
            <a:r>
              <a:rPr lang="en-GB" sz="2000" i="1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354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 bwMode="auto">
          <a:xfrm>
            <a:off x="323528" y="268288"/>
            <a:ext cx="72253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6" tIns="39596" rIns="81640" bIns="0" numCol="1" anchor="ctr" anchorCtr="0" compatLnSpc="1">
            <a:prstTxWarp prst="textNoShape">
              <a:avLst/>
            </a:prstTxWarp>
          </a:bodyPr>
          <a:lstStyle>
            <a:lvl1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00423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2pPr>
            <a:lvl3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3pPr>
            <a:lvl4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4pPr>
            <a:lvl5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5pPr>
            <a:lvl6pPr marL="457155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6pPr>
            <a:lvl7pPr marL="914312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7pPr>
            <a:lvl8pPr marL="1371468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8pPr>
            <a:lvl9pPr marL="1828623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9pPr>
          </a:lstStyle>
          <a:p>
            <a:r>
              <a:rPr lang="en-GB" sz="4000" b="1" kern="0" dirty="0" smtClean="0"/>
              <a:t>Clare’s Law</a:t>
            </a:r>
            <a:endParaRPr lang="en-GB" sz="3600" kern="0" dirty="0">
              <a:solidFill>
                <a:srgbClr val="B884C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484" y="1276400"/>
            <a:ext cx="8480987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Also known as Domestic Violence </a:t>
            </a:r>
            <a:r>
              <a:rPr lang="en-GB" dirty="0" smtClean="0"/>
              <a:t>Disclosure </a:t>
            </a:r>
            <a:r>
              <a:rPr lang="en-GB" dirty="0"/>
              <a:t>Scheme, Clare's Law is intended to provide information that could protect someone from being a victim of attack</a:t>
            </a:r>
            <a:r>
              <a:rPr lang="en-GB" dirty="0" smtClean="0"/>
              <a:t>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scheme allows the police to disclose information on request about a partner's previous history of domestic violence or violent acts.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legislation also allows members of the public to make enquiries into the partner of a close friend or family member.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</a:t>
            </a:r>
            <a:r>
              <a:rPr lang="en-GB" dirty="0"/>
              <a:t>you have concerns about your partner's background, you can apply for disclosure by going to the police.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can visit your local station in person, call 101 or speak to an officer on the street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53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323528" y="268288"/>
            <a:ext cx="72253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6" tIns="39596" rIns="81640" bIns="0" numCol="1" anchor="ctr" anchorCtr="0" compatLnSpc="1">
            <a:prstTxWarp prst="textNoShape">
              <a:avLst/>
            </a:prstTxWarp>
          </a:bodyPr>
          <a:lstStyle>
            <a:lvl1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00423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2pPr>
            <a:lvl3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3pPr>
            <a:lvl4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4pPr>
            <a:lvl5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5pPr>
            <a:lvl6pPr marL="457155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6pPr>
            <a:lvl7pPr marL="914312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7pPr>
            <a:lvl8pPr marL="1371468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8pPr>
            <a:lvl9pPr marL="1828623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9pPr>
          </a:lstStyle>
          <a:p>
            <a:r>
              <a:rPr lang="en-GB" sz="4000" b="1" kern="0" dirty="0" smtClean="0"/>
              <a:t>Sources of Support</a:t>
            </a:r>
            <a:endParaRPr lang="en-GB" sz="3600" kern="0" dirty="0">
              <a:solidFill>
                <a:srgbClr val="B884CB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2594" y="988368"/>
            <a:ext cx="8278812" cy="209299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tlingGothicFB Comp Medium" pitchFamily="50" charset="0"/>
                <a:cs typeface="Arial" pitchFamily="34" charset="0"/>
              </a:rPr>
              <a:t>Women’s Aid Domestic Abuse Helpline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382C7"/>
                </a:solidFill>
                <a:effectLst/>
                <a:latin typeface="TitlingGothicFB Comp Medium" pitchFamily="50" charset="0"/>
                <a:cs typeface="Arial" pitchFamily="34" charset="0"/>
              </a:rPr>
              <a:t>0808 2000 247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tlingGothicFB Comp Medium" pitchFamily="50" charset="0"/>
                <a:cs typeface="Arial" pitchFamily="34" charset="0"/>
              </a:rPr>
              <a:t> Bilingual Live Fear Free Helpline (Wales)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382C7"/>
                </a:solidFill>
                <a:effectLst/>
                <a:latin typeface="TitlingGothicFB Comp Medium" pitchFamily="50" charset="0"/>
                <a:cs typeface="Arial" pitchFamily="34" charset="0"/>
              </a:rPr>
              <a:t>0808 8010 800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tlingGothicFB Comp Medium" pitchFamily="50" charset="0"/>
                <a:cs typeface="Arial" pitchFamily="34" charset="0"/>
              </a:rPr>
              <a:t>24/7 </a:t>
            </a:r>
            <a:r>
              <a:rPr kumimoji="0" lang="en-GB" altLang="en-US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tlingGothicFB Comp Medium" pitchFamily="50" charset="0"/>
                <a:cs typeface="Arial" pitchFamily="34" charset="0"/>
              </a:rPr>
              <a:t>confidential 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tlingGothicFB Comp Medium" pitchFamily="50" charset="0"/>
                <a:cs typeface="Arial" pitchFamily="34" charset="0"/>
              </a:rPr>
              <a:t>free phones providing help and advice about violence against women and domestic 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tlingGothicFB Comp Medium" pitchFamily="50" charset="0"/>
                <a:cs typeface="Arial" pitchFamily="34" charset="0"/>
              </a:rPr>
              <a:t>abuse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dirty="0">
              <a:solidFill>
                <a:srgbClr val="000000"/>
              </a:solidFill>
              <a:latin typeface="TitlingGothicFB Comp Medium" pitchFamily="50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dirty="0" smtClean="0">
                <a:solidFill>
                  <a:srgbClr val="000000"/>
                </a:solidFill>
                <a:latin typeface="TitlingGothicFB Comp Medium" pitchFamily="50" charset="0"/>
                <a:cs typeface="Arial" pitchFamily="34" charset="0"/>
              </a:rPr>
              <a:t>National </a:t>
            </a:r>
            <a:r>
              <a:rPr lang="en-GB" altLang="en-US" sz="2400" dirty="0">
                <a:solidFill>
                  <a:srgbClr val="000000"/>
                </a:solidFill>
                <a:latin typeface="TitlingGothicFB Comp Medium" pitchFamily="50" charset="0"/>
                <a:cs typeface="Arial" pitchFamily="34" charset="0"/>
              </a:rPr>
              <a:t>LGBT+ Domestic Abuse </a:t>
            </a:r>
            <a:r>
              <a:rPr lang="en-GB" altLang="en-US" sz="2400" dirty="0" smtClean="0">
                <a:solidFill>
                  <a:srgbClr val="000000"/>
                </a:solidFill>
                <a:latin typeface="TitlingGothicFB Comp Medium" pitchFamily="50" charset="0"/>
                <a:cs typeface="Arial" pitchFamily="34" charset="0"/>
              </a:rPr>
              <a:t>Helpline</a:t>
            </a:r>
          </a:p>
          <a:p>
            <a:pPr lvl="0" algn="ctr">
              <a:spcBef>
                <a:spcPct val="0"/>
              </a:spcBef>
            </a:pPr>
            <a:r>
              <a:rPr lang="en-GB" altLang="en-US" sz="2400" dirty="0" smtClean="0">
                <a:solidFill>
                  <a:srgbClr val="B382C7"/>
                </a:solidFill>
                <a:latin typeface="TitlingGothicFB Comp Medium" pitchFamily="50" charset="0"/>
                <a:cs typeface="Arial" pitchFamily="34" charset="0"/>
              </a:rPr>
              <a:t>0800 999 5428</a:t>
            </a:r>
            <a:endParaRPr lang="en-GB" altLang="en-US" sz="2400" dirty="0">
              <a:solidFill>
                <a:srgbClr val="000000"/>
              </a:solidFill>
              <a:latin typeface="TitlingGothicFB Comp Medium" pitchFamily="50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2594" y="3652664"/>
            <a:ext cx="8135937" cy="11972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4438"/>
                </a:solidFill>
                <a:effectLst/>
                <a:latin typeface="TitlingGothicFB Comp Medium" pitchFamily="50" charset="0"/>
                <a:cs typeface="Arial" pitchFamily="34" charset="0"/>
              </a:rPr>
              <a:t>Find your local service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6A7F10"/>
                </a:solidFill>
                <a:effectLst/>
                <a:latin typeface="TitlingGothicFB Comp Medium" pitchFamily="50" charset="0"/>
                <a:cs typeface="Arial" pitchFamily="34" charset="0"/>
              </a:rPr>
              <a:t>To find help in your local area, volunteer or donate goods to a local service visit: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tlingGothicFB Comp Medium" pitchFamily="50" charset="0"/>
                <a:cs typeface="Arial" pitchFamily="34" charset="0"/>
              </a:rPr>
              <a:t>www.womensaid.org.uk/domestic-abuse-directory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0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Outline of Presentation </a:t>
            </a:r>
            <a:endParaRPr lang="en-GB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76400"/>
            <a:ext cx="8424936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What is domestic violence– the 5 forms of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Gender stereotypes and violence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Gender inequality and violence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Sources of support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7562" r="11248" b="18036"/>
          <a:stretch/>
        </p:blipFill>
        <p:spPr>
          <a:xfrm>
            <a:off x="359892" y="3652664"/>
            <a:ext cx="2171041" cy="129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777432"/>
            <a:ext cx="1046608" cy="10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What is domestic violence?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7562" r="11248" b="18036"/>
          <a:stretch/>
        </p:blipFill>
        <p:spPr>
          <a:xfrm>
            <a:off x="359892" y="3652664"/>
            <a:ext cx="2171041" cy="129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777432"/>
            <a:ext cx="1046608" cy="1046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276400"/>
            <a:ext cx="72008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UK Government’s definition of domestic violence is: </a:t>
            </a:r>
          </a:p>
          <a:p>
            <a:pPr algn="ctr"/>
            <a:r>
              <a:rPr lang="en-GB" dirty="0" smtClean="0">
                <a:solidFill>
                  <a:srgbClr val="768838"/>
                </a:solidFill>
              </a:rPr>
              <a:t>‘any </a:t>
            </a:r>
            <a:r>
              <a:rPr lang="en-GB" dirty="0">
                <a:solidFill>
                  <a:srgbClr val="768838"/>
                </a:solidFill>
              </a:rPr>
              <a:t>incident or pattern of incidents of </a:t>
            </a:r>
            <a:r>
              <a:rPr lang="en-GB" u="sng" dirty="0">
                <a:solidFill>
                  <a:srgbClr val="768838"/>
                </a:solidFill>
              </a:rPr>
              <a:t>controlling</a:t>
            </a:r>
            <a:r>
              <a:rPr lang="en-GB" dirty="0">
                <a:solidFill>
                  <a:srgbClr val="768838"/>
                </a:solidFill>
              </a:rPr>
              <a:t>, </a:t>
            </a:r>
            <a:r>
              <a:rPr lang="en-GB" u="sng" dirty="0">
                <a:solidFill>
                  <a:srgbClr val="768838"/>
                </a:solidFill>
              </a:rPr>
              <a:t>coercive</a:t>
            </a:r>
            <a:r>
              <a:rPr lang="en-GB" dirty="0">
                <a:solidFill>
                  <a:srgbClr val="768838"/>
                </a:solidFill>
              </a:rPr>
              <a:t>, </a:t>
            </a:r>
            <a:r>
              <a:rPr lang="en-GB" u="sng" dirty="0">
                <a:solidFill>
                  <a:srgbClr val="768838"/>
                </a:solidFill>
              </a:rPr>
              <a:t>threatening behaviour</a:t>
            </a:r>
            <a:r>
              <a:rPr lang="en-GB" dirty="0">
                <a:solidFill>
                  <a:srgbClr val="768838"/>
                </a:solidFill>
              </a:rPr>
              <a:t>, </a:t>
            </a:r>
            <a:r>
              <a:rPr lang="en-GB" u="sng" dirty="0">
                <a:solidFill>
                  <a:srgbClr val="768838"/>
                </a:solidFill>
              </a:rPr>
              <a:t>violence</a:t>
            </a:r>
            <a:r>
              <a:rPr lang="en-GB" dirty="0">
                <a:solidFill>
                  <a:srgbClr val="768838"/>
                </a:solidFill>
              </a:rPr>
              <a:t> or </a:t>
            </a:r>
            <a:r>
              <a:rPr lang="en-GB" u="sng" dirty="0">
                <a:solidFill>
                  <a:srgbClr val="768838"/>
                </a:solidFill>
              </a:rPr>
              <a:t>abuse</a:t>
            </a:r>
            <a:r>
              <a:rPr lang="en-GB" dirty="0">
                <a:solidFill>
                  <a:srgbClr val="768838"/>
                </a:solidFill>
              </a:rPr>
              <a:t> between those aged 16 or over who are, or have been, intimate partners or family members regardless of gender or sexuality. The abuse can encompass, but is not limited to </a:t>
            </a:r>
            <a:r>
              <a:rPr lang="en-GB" b="1" dirty="0">
                <a:solidFill>
                  <a:srgbClr val="768838"/>
                </a:solidFill>
              </a:rPr>
              <a:t>psychological</a:t>
            </a:r>
            <a:r>
              <a:rPr lang="en-GB" dirty="0">
                <a:solidFill>
                  <a:srgbClr val="768838"/>
                </a:solidFill>
              </a:rPr>
              <a:t>, </a:t>
            </a:r>
            <a:r>
              <a:rPr lang="en-GB" b="1" dirty="0">
                <a:solidFill>
                  <a:srgbClr val="768838"/>
                </a:solidFill>
              </a:rPr>
              <a:t>physical</a:t>
            </a:r>
            <a:r>
              <a:rPr lang="en-GB" dirty="0">
                <a:solidFill>
                  <a:srgbClr val="768838"/>
                </a:solidFill>
              </a:rPr>
              <a:t>, </a:t>
            </a:r>
            <a:r>
              <a:rPr lang="en-GB" b="1" dirty="0">
                <a:solidFill>
                  <a:srgbClr val="768838"/>
                </a:solidFill>
              </a:rPr>
              <a:t>sexual</a:t>
            </a:r>
            <a:r>
              <a:rPr lang="en-GB" dirty="0">
                <a:solidFill>
                  <a:srgbClr val="768838"/>
                </a:solidFill>
              </a:rPr>
              <a:t>, </a:t>
            </a:r>
            <a:r>
              <a:rPr lang="en-GB" b="1" dirty="0">
                <a:solidFill>
                  <a:srgbClr val="768838"/>
                </a:solidFill>
              </a:rPr>
              <a:t>financial</a:t>
            </a:r>
            <a:r>
              <a:rPr lang="en-GB" dirty="0">
                <a:solidFill>
                  <a:srgbClr val="768838"/>
                </a:solidFill>
              </a:rPr>
              <a:t>, </a:t>
            </a:r>
            <a:r>
              <a:rPr lang="en-GB" b="1" dirty="0">
                <a:solidFill>
                  <a:srgbClr val="768838"/>
                </a:solidFill>
              </a:rPr>
              <a:t>emotional</a:t>
            </a:r>
            <a:r>
              <a:rPr lang="en-GB" dirty="0">
                <a:solidFill>
                  <a:srgbClr val="768838"/>
                </a:solidFill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13677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572" y="1420416"/>
            <a:ext cx="77048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b="1" u="sng" dirty="0" smtClean="0"/>
              <a:t>5 forms of abuse</a:t>
            </a:r>
            <a:r>
              <a:rPr lang="en-GB" sz="2000" dirty="0" smtClean="0"/>
              <a:t> are: </a:t>
            </a:r>
          </a:p>
          <a:p>
            <a:endParaRPr lang="en-GB" sz="2000" dirty="0" smtClean="0"/>
          </a:p>
          <a:p>
            <a:pPr marL="457200" indent="-457200">
              <a:buAutoNum type="arabicPeriod"/>
            </a:pPr>
            <a:r>
              <a:rPr lang="en-GB" sz="2000" dirty="0" smtClean="0"/>
              <a:t>Physical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Psychological/emotional 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Financial/economic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Stalking and harassment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Online/digital</a:t>
            </a:r>
            <a:endParaRPr lang="en-GB" sz="2000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7013" y="270000"/>
            <a:ext cx="7225308" cy="504056"/>
          </a:xfrm>
        </p:spPr>
        <p:txBody>
          <a:bodyPr/>
          <a:lstStyle/>
          <a:p>
            <a:r>
              <a:rPr lang="en-GB" sz="4000" b="1" dirty="0" smtClean="0"/>
              <a:t>The 5 forms of abuse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873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The 5 forms of abuse: </a:t>
            </a:r>
            <a:r>
              <a:rPr lang="en-GB" sz="3600" b="1" dirty="0" smtClean="0">
                <a:solidFill>
                  <a:srgbClr val="B884CB"/>
                </a:solidFill>
              </a:rPr>
              <a:t>Physical</a:t>
            </a:r>
            <a:endParaRPr lang="en-GB" sz="3600" dirty="0">
              <a:solidFill>
                <a:srgbClr val="B884C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336" y="1564432"/>
            <a:ext cx="77048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Physical abuse is that involving contact intended to cause fear, pain, injury, other physical suffering or bodily harm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Also includes sexual abuse.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Physical and sexual acts </a:t>
            </a:r>
            <a:r>
              <a:rPr lang="en-GB" sz="2000" dirty="0"/>
              <a:t>which degrade and humiliate women and are perpetrated against their will, including </a:t>
            </a:r>
            <a:r>
              <a:rPr lang="en-GB" sz="2000" dirty="0" smtClean="0"/>
              <a:t>rape.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735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The 5 forms of abuse: </a:t>
            </a:r>
            <a:r>
              <a:rPr lang="en-GB" sz="3600" b="1" dirty="0" smtClean="0">
                <a:solidFill>
                  <a:srgbClr val="B884CB"/>
                </a:solidFill>
              </a:rPr>
              <a:t>Psychological</a:t>
            </a:r>
            <a:endParaRPr lang="en-GB" sz="3600" dirty="0">
              <a:solidFill>
                <a:srgbClr val="B884C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060376"/>
            <a:ext cx="86764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Also known as emotional abuse.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Psychological </a:t>
            </a:r>
            <a:r>
              <a:rPr lang="en-GB" dirty="0" smtClean="0"/>
              <a:t>abuse </a:t>
            </a:r>
            <a:r>
              <a:rPr lang="en-GB" dirty="0"/>
              <a:t>is when someone is subjected or exposed to a situation that can result in </a:t>
            </a:r>
            <a:r>
              <a:rPr lang="en-GB" b="1" dirty="0"/>
              <a:t>psychological trauma</a:t>
            </a:r>
            <a:r>
              <a:rPr lang="en-GB" dirty="0"/>
              <a:t>, including </a:t>
            </a:r>
            <a:r>
              <a:rPr lang="en-GB" b="1" dirty="0"/>
              <a:t>anxiety</a:t>
            </a:r>
            <a:r>
              <a:rPr lang="en-GB" dirty="0"/>
              <a:t>, </a:t>
            </a:r>
            <a:r>
              <a:rPr lang="en-GB" b="1" dirty="0"/>
              <a:t>depression</a:t>
            </a:r>
            <a:r>
              <a:rPr lang="en-GB" dirty="0"/>
              <a:t> or </a:t>
            </a:r>
            <a:r>
              <a:rPr lang="en-GB" b="1" dirty="0"/>
              <a:t>post-traumatic stress disorder</a:t>
            </a:r>
            <a:r>
              <a:rPr lang="en-GB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Psychological abuse can also include </a:t>
            </a:r>
            <a:r>
              <a:rPr lang="en-GB" u="sng" dirty="0" smtClean="0"/>
              <a:t>coercive control</a:t>
            </a:r>
            <a:r>
              <a:rPr lang="en-GB" dirty="0" smtClean="0"/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Coercive control is </a:t>
            </a:r>
            <a:r>
              <a:rPr lang="en-GB" dirty="0"/>
              <a:t>an act or a pattern of acts of </a:t>
            </a:r>
            <a:r>
              <a:rPr lang="en-GB" b="1" dirty="0"/>
              <a:t>assault</a:t>
            </a:r>
            <a:r>
              <a:rPr lang="en-GB" dirty="0"/>
              <a:t>, </a:t>
            </a:r>
            <a:r>
              <a:rPr lang="en-GB" b="1" dirty="0"/>
              <a:t>threats</a:t>
            </a:r>
            <a:r>
              <a:rPr lang="en-GB" dirty="0"/>
              <a:t>, </a:t>
            </a:r>
            <a:r>
              <a:rPr lang="en-GB" b="1" dirty="0"/>
              <a:t>humiliation</a:t>
            </a:r>
            <a:r>
              <a:rPr lang="en-GB" dirty="0"/>
              <a:t> and </a:t>
            </a:r>
            <a:r>
              <a:rPr lang="en-GB" b="1" dirty="0"/>
              <a:t>intimidation</a:t>
            </a:r>
            <a:r>
              <a:rPr lang="en-GB" dirty="0"/>
              <a:t> or other abuse that is used to </a:t>
            </a:r>
            <a:r>
              <a:rPr lang="en-GB" u="sng" dirty="0"/>
              <a:t>harm</a:t>
            </a:r>
            <a:r>
              <a:rPr lang="en-GB" dirty="0"/>
              <a:t>, </a:t>
            </a:r>
            <a:r>
              <a:rPr lang="en-GB" u="sng" dirty="0"/>
              <a:t>punish</a:t>
            </a:r>
            <a:r>
              <a:rPr lang="en-GB" dirty="0"/>
              <a:t>, or </a:t>
            </a:r>
            <a:r>
              <a:rPr lang="en-GB" u="sng" dirty="0"/>
              <a:t>frighten their victim</a:t>
            </a:r>
            <a:r>
              <a:rPr lang="en-GB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This controlling behaviour is designed to make a person </a:t>
            </a:r>
            <a:r>
              <a:rPr lang="en-GB" u="sng" dirty="0"/>
              <a:t>dependent</a:t>
            </a:r>
            <a:r>
              <a:rPr lang="en-GB" dirty="0"/>
              <a:t> by </a:t>
            </a:r>
            <a:r>
              <a:rPr lang="en-GB" b="1" dirty="0"/>
              <a:t>isolating them from support</a:t>
            </a:r>
            <a:r>
              <a:rPr lang="en-GB" dirty="0"/>
              <a:t>, </a:t>
            </a:r>
            <a:r>
              <a:rPr lang="en-GB" b="1" dirty="0"/>
              <a:t>exploiting them</a:t>
            </a:r>
            <a:r>
              <a:rPr lang="en-GB" dirty="0"/>
              <a:t>, </a:t>
            </a:r>
            <a:r>
              <a:rPr lang="en-GB" b="1" dirty="0"/>
              <a:t>depriving them of independence</a:t>
            </a:r>
            <a:r>
              <a:rPr lang="en-GB" dirty="0"/>
              <a:t> and </a:t>
            </a:r>
            <a:r>
              <a:rPr lang="en-GB" b="1" dirty="0"/>
              <a:t>regulating their everyday behaviour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7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013" y="270000"/>
            <a:ext cx="7225308" cy="504056"/>
          </a:xfrm>
        </p:spPr>
        <p:txBody>
          <a:bodyPr/>
          <a:lstStyle/>
          <a:p>
            <a:r>
              <a:rPr lang="en-GB" sz="4000" b="1" dirty="0" smtClean="0"/>
              <a:t>The 5 forms of abuse: </a:t>
            </a:r>
            <a:r>
              <a:rPr lang="en-GB" sz="3600" b="1" dirty="0" smtClean="0">
                <a:solidFill>
                  <a:srgbClr val="B884CB"/>
                </a:solidFill>
              </a:rPr>
              <a:t>Financial</a:t>
            </a:r>
            <a:endParaRPr lang="en-GB" sz="3600" dirty="0">
              <a:solidFill>
                <a:srgbClr val="B884C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76" y="1204392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Also known as economic abuse.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Financial </a:t>
            </a:r>
            <a:r>
              <a:rPr lang="en-GB" dirty="0"/>
              <a:t>abuse involves a perpetrator using or misusing money which </a:t>
            </a:r>
            <a:r>
              <a:rPr lang="en-GB" b="1" dirty="0"/>
              <a:t>limits</a:t>
            </a:r>
            <a:r>
              <a:rPr lang="en-GB" dirty="0"/>
              <a:t> and </a:t>
            </a:r>
            <a:r>
              <a:rPr lang="en-GB" b="1" dirty="0"/>
              <a:t>controls</a:t>
            </a:r>
            <a:r>
              <a:rPr lang="en-GB" dirty="0"/>
              <a:t> their partner’s current and future actions and their </a:t>
            </a:r>
            <a:r>
              <a:rPr lang="en-GB" b="1" dirty="0"/>
              <a:t>freedom of choice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It </a:t>
            </a:r>
            <a:r>
              <a:rPr lang="en-GB" dirty="0"/>
              <a:t>can include using credit cards without permission, putting contractual obligations in their partner’s name, and gambling with family assets. </a:t>
            </a:r>
            <a:endParaRPr lang="en-GB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Economic </a:t>
            </a:r>
            <a:r>
              <a:rPr lang="en-GB" dirty="0"/>
              <a:t>abuse is designed to </a:t>
            </a:r>
            <a:r>
              <a:rPr lang="en-GB" u="sng" dirty="0"/>
              <a:t>reinforce</a:t>
            </a:r>
            <a:r>
              <a:rPr lang="en-GB" dirty="0"/>
              <a:t> or </a:t>
            </a:r>
            <a:r>
              <a:rPr lang="en-GB" u="sng" dirty="0"/>
              <a:t>create</a:t>
            </a:r>
            <a:r>
              <a:rPr lang="en-GB" dirty="0"/>
              <a:t> </a:t>
            </a:r>
            <a:r>
              <a:rPr lang="en-GB" b="1" dirty="0"/>
              <a:t>economic instability</a:t>
            </a:r>
            <a:r>
              <a:rPr lang="en-GB" dirty="0"/>
              <a:t>. In this way it </a:t>
            </a:r>
            <a:r>
              <a:rPr lang="en-GB" b="1" dirty="0"/>
              <a:t>limits women’s choices</a:t>
            </a:r>
            <a:r>
              <a:rPr lang="en-GB" dirty="0"/>
              <a:t> and </a:t>
            </a:r>
            <a:r>
              <a:rPr lang="en-GB" b="1" dirty="0"/>
              <a:t>ability to access safety</a:t>
            </a:r>
            <a:r>
              <a:rPr lang="en-GB" dirty="0"/>
              <a:t>. Lack of access to economic resources can result in women staying with abusive men for longer and experiencing more harm as a </a:t>
            </a:r>
            <a:r>
              <a:rPr lang="en-GB" dirty="0" smtClean="0"/>
              <a:t>result.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0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276400"/>
            <a:ext cx="85689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Stalking is a pattern of </a:t>
            </a:r>
            <a:r>
              <a:rPr lang="en-GB" b="1" dirty="0"/>
              <a:t>persistent</a:t>
            </a:r>
            <a:r>
              <a:rPr lang="en-GB" dirty="0"/>
              <a:t> and </a:t>
            </a:r>
            <a:r>
              <a:rPr lang="en-GB" b="1" dirty="0"/>
              <a:t>unwanted</a:t>
            </a:r>
            <a:r>
              <a:rPr lang="en-GB" dirty="0"/>
              <a:t> attention that makes you feel </a:t>
            </a:r>
            <a:r>
              <a:rPr lang="en-GB" u="sng" dirty="0"/>
              <a:t>pestered</a:t>
            </a:r>
            <a:r>
              <a:rPr lang="en-GB" dirty="0"/>
              <a:t>, </a:t>
            </a:r>
            <a:r>
              <a:rPr lang="en-GB" u="sng" dirty="0"/>
              <a:t>scared</a:t>
            </a:r>
            <a:r>
              <a:rPr lang="en-GB" dirty="0"/>
              <a:t>, </a:t>
            </a:r>
            <a:r>
              <a:rPr lang="en-GB" u="sng" dirty="0"/>
              <a:t>anxious</a:t>
            </a:r>
            <a:r>
              <a:rPr lang="en-GB" dirty="0"/>
              <a:t> or </a:t>
            </a:r>
            <a:r>
              <a:rPr lang="en-GB" u="sng" dirty="0"/>
              <a:t>harassed</a:t>
            </a:r>
            <a:r>
              <a:rPr lang="en-GB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Some examples of stalking are:</a:t>
            </a:r>
          </a:p>
          <a:p>
            <a:pPr marL="1200062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/>
              <a:t>Regularly giving unwanted gifts</a:t>
            </a:r>
          </a:p>
          <a:p>
            <a:pPr marL="1200062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/>
              <a:t>Making unwanted communication</a:t>
            </a:r>
          </a:p>
          <a:p>
            <a:pPr marL="1200062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/>
              <a:t>Damaging property</a:t>
            </a:r>
          </a:p>
          <a:p>
            <a:pPr marL="1200062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/>
              <a:t>Repeatedly following you or spying on you</a:t>
            </a:r>
          </a:p>
          <a:p>
            <a:pPr marL="1200062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/>
              <a:t>Threats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Taken in isolation, some of the behaviours may seem like small acts, but together they make up a </a:t>
            </a:r>
            <a:r>
              <a:rPr lang="en-GB" b="1" dirty="0"/>
              <a:t>consistent pattern of behaviour </a:t>
            </a:r>
            <a:r>
              <a:rPr lang="en-GB" dirty="0"/>
              <a:t>that is </a:t>
            </a:r>
            <a:r>
              <a:rPr lang="en-GB" u="sng" dirty="0"/>
              <a:t>frightening</a:t>
            </a:r>
            <a:r>
              <a:rPr lang="en-GB" dirty="0"/>
              <a:t> and </a:t>
            </a:r>
            <a:r>
              <a:rPr lang="en-GB" u="sng" dirty="0"/>
              <a:t>upsetting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323528" y="268288"/>
            <a:ext cx="72253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6" tIns="39596" rIns="81640" bIns="0" numCol="1" anchor="ctr" anchorCtr="0" compatLnSpc="1">
            <a:prstTxWarp prst="textNoShape">
              <a:avLst/>
            </a:prstTxWarp>
          </a:bodyPr>
          <a:lstStyle>
            <a:lvl1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00423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2pPr>
            <a:lvl3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3pPr>
            <a:lvl4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4pPr>
            <a:lvl5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5pPr>
            <a:lvl6pPr marL="457155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6pPr>
            <a:lvl7pPr marL="914312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7pPr>
            <a:lvl8pPr marL="1371468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8pPr>
            <a:lvl9pPr marL="1828623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9pPr>
          </a:lstStyle>
          <a:p>
            <a:r>
              <a:rPr lang="en-GB" sz="4000" b="1" kern="0" dirty="0" smtClean="0"/>
              <a:t>The 5 forms of abuse: </a:t>
            </a:r>
            <a:r>
              <a:rPr lang="en-GB" sz="3600" b="1" kern="0" dirty="0" smtClean="0">
                <a:solidFill>
                  <a:srgbClr val="B884CB"/>
                </a:solidFill>
              </a:rPr>
              <a:t>Stalking</a:t>
            </a:r>
            <a:endParaRPr lang="en-GB" sz="3600" kern="0" dirty="0">
              <a:solidFill>
                <a:srgbClr val="B884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323528" y="268288"/>
            <a:ext cx="72253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6" tIns="39596" rIns="81640" bIns="0" numCol="1" anchor="ctr" anchorCtr="0" compatLnSpc="1">
            <a:prstTxWarp prst="textNoShape">
              <a:avLst/>
            </a:prstTxWarp>
          </a:bodyPr>
          <a:lstStyle>
            <a:lvl1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00423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2pPr>
            <a:lvl3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3pPr>
            <a:lvl4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4pPr>
            <a:lvl5pPr algn="l" defTabSz="815897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5pPr>
            <a:lvl6pPr marL="457155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6pPr>
            <a:lvl7pPr marL="914312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7pPr>
            <a:lvl8pPr marL="1371468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8pPr>
            <a:lvl9pPr marL="1828623" algn="l" defTabSz="815897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4236"/>
                </a:solidFill>
                <a:latin typeface="Georgia" pitchFamily="18" charset="0"/>
              </a:defRPr>
            </a:lvl9pPr>
          </a:lstStyle>
          <a:p>
            <a:r>
              <a:rPr lang="en-GB" sz="4000" b="1" kern="0" dirty="0" smtClean="0"/>
              <a:t>The 5 forms of abuse: </a:t>
            </a:r>
            <a:r>
              <a:rPr lang="en-GB" sz="3600" b="1" kern="0" dirty="0" smtClean="0">
                <a:solidFill>
                  <a:srgbClr val="B884CB"/>
                </a:solidFill>
              </a:rPr>
              <a:t>Digital</a:t>
            </a:r>
            <a:endParaRPr lang="en-GB" sz="3600" kern="0" dirty="0">
              <a:solidFill>
                <a:srgbClr val="B884C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20416"/>
            <a:ext cx="8208912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Online platforms are increasingly used to perpetrate domestic abuse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Online abuse </a:t>
            </a:r>
            <a:r>
              <a:rPr lang="en-GB" dirty="0"/>
              <a:t>can include behaviours such </a:t>
            </a:r>
            <a:r>
              <a:rPr lang="en-GB" dirty="0" smtClean="0"/>
              <a:t>as:</a:t>
            </a:r>
          </a:p>
          <a:p>
            <a:pPr marL="742905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M</a:t>
            </a:r>
            <a:r>
              <a:rPr lang="en-GB" dirty="0" smtClean="0"/>
              <a:t>onitoring </a:t>
            </a:r>
            <a:r>
              <a:rPr lang="en-GB" dirty="0"/>
              <a:t>of social media profiles or </a:t>
            </a:r>
            <a:r>
              <a:rPr lang="en-GB" dirty="0" smtClean="0"/>
              <a:t>emails</a:t>
            </a:r>
          </a:p>
          <a:p>
            <a:pPr marL="742905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A</a:t>
            </a:r>
            <a:r>
              <a:rPr lang="en-GB" dirty="0" smtClean="0"/>
              <a:t>buse </a:t>
            </a:r>
            <a:r>
              <a:rPr lang="en-GB" dirty="0"/>
              <a:t>over social media such as Facebook or </a:t>
            </a:r>
            <a:r>
              <a:rPr lang="en-GB" dirty="0" smtClean="0"/>
              <a:t>Twitter</a:t>
            </a:r>
          </a:p>
          <a:p>
            <a:pPr marL="742905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S</a:t>
            </a:r>
            <a:r>
              <a:rPr lang="en-GB" dirty="0" smtClean="0"/>
              <a:t>haring </a:t>
            </a:r>
            <a:r>
              <a:rPr lang="en-GB" dirty="0"/>
              <a:t>intimate photos or videos without your </a:t>
            </a:r>
            <a:r>
              <a:rPr lang="en-GB" dirty="0" smtClean="0"/>
              <a:t>consent</a:t>
            </a:r>
          </a:p>
          <a:p>
            <a:pPr marL="742905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U</a:t>
            </a:r>
            <a:r>
              <a:rPr lang="en-GB" dirty="0" smtClean="0"/>
              <a:t>sing GPS </a:t>
            </a:r>
            <a:r>
              <a:rPr lang="en-GB" dirty="0"/>
              <a:t>locators or </a:t>
            </a:r>
            <a:r>
              <a:rPr lang="en-GB" dirty="0" smtClean="0"/>
              <a:t>spyware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eWI PowerPoint slide master template">
  <a:themeElements>
    <a:clrScheme name="1_theWI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heWI PowerPoint template">
      <a:majorFont>
        <a:latin typeface="Georgia"/>
        <a:ea typeface=""/>
        <a:cs typeface=""/>
      </a:majorFont>
      <a:minorFont>
        <a:latin typeface="FS Sall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4236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4236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1_theWI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heWI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heWI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heWI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heWI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heWI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heWI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heWI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heWI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heWI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heWI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heWI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3511</TotalTime>
  <Words>920</Words>
  <Application>Microsoft Office PowerPoint</Application>
  <PresentationFormat>Custom</PresentationFormat>
  <Paragraphs>85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1_theWI PowerPoint slide master template</vt:lpstr>
      <vt:lpstr>PowerPoint Presentation</vt:lpstr>
      <vt:lpstr>Outline of Presentation </vt:lpstr>
      <vt:lpstr>What is domestic violence?</vt:lpstr>
      <vt:lpstr>The 5 forms of abuse</vt:lpstr>
      <vt:lpstr>The 5 forms of abuse: Physical</vt:lpstr>
      <vt:lpstr>The 5 forms of abuse: Psychological</vt:lpstr>
      <vt:lpstr>The 5 forms of abuse: Financial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NFWI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prtemp</dc:creator>
  <cp:lastModifiedBy>Aanchal Mann</cp:lastModifiedBy>
  <cp:revision>244</cp:revision>
  <cp:lastPrinted>2017-05-03T12:50:16Z</cp:lastPrinted>
  <dcterms:created xsi:type="dcterms:W3CDTF">2009-12-08T11:12:33Z</dcterms:created>
  <dcterms:modified xsi:type="dcterms:W3CDTF">2019-12-10T10:34:16Z</dcterms:modified>
</cp:coreProperties>
</file>